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notesSlides/notesSlide1.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6"/>
  </p:notesMasterIdLst>
  <p:sldIdLst>
    <p:sldId id="256" r:id="rId2"/>
    <p:sldId id="533" r:id="rId3"/>
    <p:sldId id="472" r:id="rId4"/>
    <p:sldId id="473" r:id="rId5"/>
    <p:sldId id="474" r:id="rId6"/>
    <p:sldId id="476" r:id="rId7"/>
    <p:sldId id="477" r:id="rId8"/>
    <p:sldId id="475" r:id="rId9"/>
    <p:sldId id="498" r:id="rId10"/>
    <p:sldId id="499" r:id="rId11"/>
    <p:sldId id="500" r:id="rId12"/>
    <p:sldId id="501" r:id="rId13"/>
    <p:sldId id="502" r:id="rId14"/>
    <p:sldId id="503" r:id="rId15"/>
    <p:sldId id="504" r:id="rId16"/>
    <p:sldId id="505" r:id="rId17"/>
    <p:sldId id="506" r:id="rId18"/>
    <p:sldId id="507" r:id="rId19"/>
    <p:sldId id="508" r:id="rId20"/>
    <p:sldId id="509" r:id="rId21"/>
    <p:sldId id="510" r:id="rId22"/>
    <p:sldId id="511" r:id="rId23"/>
    <p:sldId id="512" r:id="rId24"/>
    <p:sldId id="513" r:id="rId25"/>
    <p:sldId id="514" r:id="rId26"/>
    <p:sldId id="515" r:id="rId27"/>
    <p:sldId id="516" r:id="rId28"/>
    <p:sldId id="517" r:id="rId29"/>
    <p:sldId id="479" r:id="rId30"/>
    <p:sldId id="480" r:id="rId31"/>
    <p:sldId id="481" r:id="rId32"/>
    <p:sldId id="482" r:id="rId33"/>
    <p:sldId id="483" r:id="rId34"/>
    <p:sldId id="484" r:id="rId35"/>
    <p:sldId id="485" r:id="rId36"/>
    <p:sldId id="486" r:id="rId37"/>
    <p:sldId id="487" r:id="rId38"/>
    <p:sldId id="488" r:id="rId39"/>
    <p:sldId id="489" r:id="rId40"/>
    <p:sldId id="490" r:id="rId41"/>
    <p:sldId id="491" r:id="rId42"/>
    <p:sldId id="492" r:id="rId43"/>
    <p:sldId id="493" r:id="rId44"/>
    <p:sldId id="494" r:id="rId45"/>
    <p:sldId id="495" r:id="rId46"/>
    <p:sldId id="496" r:id="rId47"/>
    <p:sldId id="526" r:id="rId48"/>
    <p:sldId id="527" r:id="rId49"/>
    <p:sldId id="528" r:id="rId50"/>
    <p:sldId id="529" r:id="rId51"/>
    <p:sldId id="530" r:id="rId52"/>
    <p:sldId id="531" r:id="rId53"/>
    <p:sldId id="532" r:id="rId54"/>
    <p:sldId id="43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72" autoAdjust="0"/>
    <p:restoredTop sz="97467" autoAdjust="0"/>
  </p:normalViewPr>
  <p:slideViewPr>
    <p:cSldViewPr snapToGrid="0" snapToObjects="1">
      <p:cViewPr varScale="1">
        <p:scale>
          <a:sx n="172" d="100"/>
          <a:sy n="172" d="100"/>
        </p:scale>
        <p:origin x="-120" y="-2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1" Type="http://schemas.openxmlformats.org/officeDocument/2006/relationships/image" Target="../media/image14.emf"/><Relationship Id="rId2" Type="http://schemas.openxmlformats.org/officeDocument/2006/relationships/image" Target="../media/image1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2.emf"/><Relationship Id="rId2" Type="http://schemas.openxmlformats.org/officeDocument/2006/relationships/image" Target="../media/image6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image" Target="../media/image34.emf"/><Relationship Id="rId2" Type="http://schemas.openxmlformats.org/officeDocument/2006/relationships/image" Target="../media/image3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49.emf"/><Relationship Id="rId3"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image" Target="../media/image53.emf"/><Relationship Id="rId2"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AF6527-18CE-2A4C-96EB-C33FBB97A4DC}" type="datetimeFigureOut">
              <a:rPr lang="en-US" smtClean="0"/>
              <a:t>11/24/16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D00E09-4629-2645-AB5C-A4908981FCA5}" type="slidenum">
              <a:rPr lang="en-US" smtClean="0"/>
              <a:t>‹#›</a:t>
            </a:fld>
            <a:endParaRPr lang="en-US"/>
          </a:p>
        </p:txBody>
      </p:sp>
    </p:spTree>
    <p:extLst>
      <p:ext uri="{BB962C8B-B14F-4D97-AF65-F5344CB8AC3E}">
        <p14:creationId xmlns:p14="http://schemas.microsoft.com/office/powerpoint/2010/main" val="137122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6D70D-5D65-E94C-93B2-CDF58D9EAD3F}" type="slidenum">
              <a:rPr lang="en-US" smtClean="0"/>
              <a:t>29</a:t>
            </a:fld>
            <a:endParaRPr lang="en-US"/>
          </a:p>
        </p:txBody>
      </p:sp>
    </p:spTree>
    <p:extLst>
      <p:ext uri="{BB962C8B-B14F-4D97-AF65-F5344CB8AC3E}">
        <p14:creationId xmlns:p14="http://schemas.microsoft.com/office/powerpoint/2010/main" val="416033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46D70D-5D65-E94C-93B2-CDF58D9EAD3F}" type="slidenum">
              <a:rPr lang="en-US" smtClean="0"/>
              <a:t>42</a:t>
            </a:fld>
            <a:endParaRPr lang="en-US"/>
          </a:p>
        </p:txBody>
      </p:sp>
    </p:spTree>
    <p:extLst>
      <p:ext uri="{BB962C8B-B14F-4D97-AF65-F5344CB8AC3E}">
        <p14:creationId xmlns:p14="http://schemas.microsoft.com/office/powerpoint/2010/main" val="273955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4F9D4B60-68C7-FC45-BBAA-EA3CF0300460}" type="datetimeFigureOut">
              <a:rPr lang="en-US" smtClean="0"/>
              <a:t>11/24/16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0C55F82F-CEC9-A449-97CA-5BFD372A3EF5}"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11/24/16</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2008" y="0"/>
            <a:ext cx="8666252" cy="939316"/>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F9D4B60-68C7-FC45-BBAA-EA3CF0300460}" type="datetimeFigureOut">
              <a:rPr lang="en-US" smtClean="0"/>
              <a:t>11/24/16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F9D4B60-68C7-FC45-BBAA-EA3CF0300460}"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F9D4B60-68C7-FC45-BBAA-EA3CF0300460}" type="datetimeFigureOut">
              <a:rPr lang="en-US" smtClean="0"/>
              <a:t>11/24/16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F9D4B60-68C7-FC45-BBAA-EA3CF0300460}" type="datetimeFigureOut">
              <a:rPr lang="en-US" smtClean="0"/>
              <a:t>11/24/16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F9D4B60-68C7-FC45-BBAA-EA3CF0300460}" type="datetimeFigureOut">
              <a:rPr lang="en-US" smtClean="0"/>
              <a:t>11/24/16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F82F-CEC9-A449-97CA-5BFD372A3EF5}" type="slidenum">
              <a:rPr lang="en-US" smtClean="0"/>
              <a:t>‹#›</a:t>
            </a:fld>
            <a:endParaRPr lang="en-US"/>
          </a:p>
        </p:txBody>
      </p:sp>
    </p:spTree>
    <p:extLst>
      <p:ext uri="{BB962C8B-B14F-4D97-AF65-F5344CB8AC3E}">
        <p14:creationId xmlns:p14="http://schemas.microsoft.com/office/powerpoint/2010/main" val="34704781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D4B60-68C7-FC45-BBAA-EA3CF0300460}" type="datetimeFigureOut">
              <a:rPr lang="en-US" smtClean="0"/>
              <a:t>11/24/16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F9D4B60-68C7-FC45-BBAA-EA3CF0300460}" type="datetimeFigureOut">
              <a:rPr lang="en-US" smtClean="0"/>
              <a:t>11/24/16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F82F-CEC9-A449-97CA-5BFD372A3EF5}"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1" y="939317"/>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939316"/>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264564" y="125940"/>
            <a:ext cx="8673696" cy="78691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64564" y="1084845"/>
            <a:ext cx="8673696" cy="5458304"/>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272008" y="656960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4F9D4B60-68C7-FC45-BBAA-EA3CF0300460}" type="datetimeFigureOut">
              <a:rPr lang="en-US" smtClean="0"/>
              <a:t>11/24/16</a:t>
            </a:fld>
            <a:endParaRPr lang="en-US"/>
          </a:p>
        </p:txBody>
      </p:sp>
      <p:sp>
        <p:nvSpPr>
          <p:cNvPr id="5" name="Footer Placeholder 4"/>
          <p:cNvSpPr>
            <a:spLocks noGrp="1"/>
          </p:cNvSpPr>
          <p:nvPr>
            <p:ph type="ftr" sz="quarter" idx="3"/>
          </p:nvPr>
        </p:nvSpPr>
        <p:spPr>
          <a:xfrm>
            <a:off x="2415720" y="6569608"/>
            <a:ext cx="5788676" cy="288391"/>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p>
        </p:txBody>
      </p:sp>
      <p:sp>
        <p:nvSpPr>
          <p:cNvPr id="6" name="Slide Number Placeholder 5"/>
          <p:cNvSpPr>
            <a:spLocks noGrp="1"/>
          </p:cNvSpPr>
          <p:nvPr>
            <p:ph type="sldNum" sz="quarter" idx="4"/>
          </p:nvPr>
        </p:nvSpPr>
        <p:spPr>
          <a:xfrm>
            <a:off x="8204396" y="656960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0C55F82F-CEC9-A449-97CA-5BFD372A3E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36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18.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14.emf"/><Relationship Id="rId5" Type="http://schemas.openxmlformats.org/officeDocument/2006/relationships/oleObject" Target="../embeddings/oleObject2.bin"/><Relationship Id="rId6" Type="http://schemas.openxmlformats.org/officeDocument/2006/relationships/image" Target="../media/image15.emf"/><Relationship Id="rId7" Type="http://schemas.openxmlformats.org/officeDocument/2006/relationships/oleObject" Target="../embeddings/oleObject3.bin"/><Relationship Id="rId8" Type="http://schemas.openxmlformats.org/officeDocument/2006/relationships/image" Target="../media/image16.emf"/><Relationship Id="rId9" Type="http://schemas.openxmlformats.org/officeDocument/2006/relationships/oleObject" Target="../embeddings/oleObject4.bin"/><Relationship Id="rId10"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oleObject" Target="../embeddings/oleObject6.bin"/><Relationship Id="rId6"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oleObject" Target="../embeddings/oleObject7.bin"/><Relationship Id="rId5" Type="http://schemas.openxmlformats.org/officeDocument/2006/relationships/image" Target="../media/image23.emf"/><Relationship Id="rId6" Type="http://schemas.openxmlformats.org/officeDocument/2006/relationships/oleObject" Target="../embeddings/oleObject8.bin"/><Relationship Id="rId7" Type="http://schemas.openxmlformats.org/officeDocument/2006/relationships/image" Target="../media/image24.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oleObject" Target="../embeddings/oleObject9.bin"/><Relationship Id="rId5" Type="http://schemas.openxmlformats.org/officeDocument/2006/relationships/image" Target="../media/image31.emf"/><Relationship Id="rId6" Type="http://schemas.openxmlformats.org/officeDocument/2006/relationships/image" Target="../media/image33.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4.emf"/><Relationship Id="rId5" Type="http://schemas.openxmlformats.org/officeDocument/2006/relationships/oleObject" Target="../embeddings/oleObject11.bin"/><Relationship Id="rId6" Type="http://schemas.openxmlformats.org/officeDocument/2006/relationships/image" Target="../media/image35.emf"/><Relationship Id="rId7" Type="http://schemas.openxmlformats.org/officeDocument/2006/relationships/oleObject" Target="../embeddings/oleObject12.bin"/><Relationship Id="rId8" Type="http://schemas.openxmlformats.org/officeDocument/2006/relationships/image" Target="../media/image36.emf"/><Relationship Id="rId9" Type="http://schemas.openxmlformats.org/officeDocument/2006/relationships/image" Target="../media/image38.png"/><Relationship Id="rId10" Type="http://schemas.openxmlformats.org/officeDocument/2006/relationships/oleObject" Target="../embeddings/oleObject13.bin"/><Relationship Id="rId11" Type="http://schemas.openxmlformats.org/officeDocument/2006/relationships/image" Target="../media/image3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oleObject" Target="../embeddings/oleObject14.bin"/><Relationship Id="rId5" Type="http://schemas.openxmlformats.org/officeDocument/2006/relationships/image" Target="../media/image35.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5.bin"/><Relationship Id="rId5" Type="http://schemas.openxmlformats.org/officeDocument/2006/relationships/image" Target="../media/image48.emf"/><Relationship Id="rId6" Type="http://schemas.openxmlformats.org/officeDocument/2006/relationships/image" Target="../media/image51.png"/><Relationship Id="rId7" Type="http://schemas.openxmlformats.org/officeDocument/2006/relationships/oleObject" Target="../embeddings/oleObject16.bin"/><Relationship Id="rId8" Type="http://schemas.openxmlformats.org/officeDocument/2006/relationships/image" Target="../media/image49.emf"/><Relationship Id="rId9" Type="http://schemas.openxmlformats.org/officeDocument/2006/relationships/image" Target="../media/image52.png"/><Relationship Id="rId10" Type="http://schemas.openxmlformats.org/officeDocument/2006/relationships/oleObject" Target="../embeddings/oleObject17.bin"/><Relationship Id="rId11" Type="http://schemas.openxmlformats.org/officeDocument/2006/relationships/image" Target="../media/image50.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53.emf"/><Relationship Id="rId5" Type="http://schemas.openxmlformats.org/officeDocument/2006/relationships/image" Target="../media/image6.png"/><Relationship Id="rId6" Type="http://schemas.openxmlformats.org/officeDocument/2006/relationships/oleObject" Target="../embeddings/oleObject19.bin"/><Relationship Id="rId7" Type="http://schemas.openxmlformats.org/officeDocument/2006/relationships/image" Target="../media/image54.emf"/><Relationship Id="rId8" Type="http://schemas.openxmlformats.org/officeDocument/2006/relationships/oleObject" Target="../embeddings/oleObject20.bin"/><Relationship Id="rId9" Type="http://schemas.openxmlformats.org/officeDocument/2006/relationships/image" Target="../media/image55.emf"/><Relationship Id="rId10" Type="http://schemas.openxmlformats.org/officeDocument/2006/relationships/oleObject" Target="../embeddings/oleObject21.bin"/><Relationship Id="rId11" Type="http://schemas.openxmlformats.org/officeDocument/2006/relationships/image" Target="../media/image5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57.emf"/><Relationship Id="rId5" Type="http://schemas.openxmlformats.org/officeDocument/2006/relationships/oleObject" Target="../embeddings/oleObject23.bin"/><Relationship Id="rId6" Type="http://schemas.openxmlformats.org/officeDocument/2006/relationships/image" Target="../media/image58.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oleObject" Target="../embeddings/oleObject24.bin"/><Relationship Id="rId5" Type="http://schemas.openxmlformats.org/officeDocument/2006/relationships/image" Target="../media/image59.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oleObject" Target="../embeddings/oleObject25.bin"/><Relationship Id="rId5" Type="http://schemas.openxmlformats.org/officeDocument/2006/relationships/image" Target="../media/image62.emf"/><Relationship Id="rId6" Type="http://schemas.openxmlformats.org/officeDocument/2006/relationships/oleObject" Target="../embeddings/oleObject26.bin"/><Relationship Id="rId7" Type="http://schemas.openxmlformats.org/officeDocument/2006/relationships/image" Target="../media/image63.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jpg"/><Relationship Id="rId3" Type="http://schemas.openxmlformats.org/officeDocument/2006/relationships/image" Target="../media/image6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emf"/><Relationship Id="rId5" Type="http://schemas.openxmlformats.org/officeDocument/2006/relationships/image" Target="../media/image72.png"/><Relationship Id="rId6"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nubb_eventdisplay.png"/>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9144000" cy="5120373"/>
          </a:xfrm>
          <a:prstGeom prst="rect">
            <a:avLst/>
          </a:prstGeom>
        </p:spPr>
      </p:pic>
      <p:sp>
        <p:nvSpPr>
          <p:cNvPr id="2" name="Title 1"/>
          <p:cNvSpPr>
            <a:spLocks noGrp="1"/>
          </p:cNvSpPr>
          <p:nvPr>
            <p:ph type="ctrTitle"/>
          </p:nvPr>
        </p:nvSpPr>
        <p:spPr>
          <a:xfrm>
            <a:off x="575797" y="4415926"/>
            <a:ext cx="8077200" cy="1673352"/>
          </a:xfrm>
        </p:spPr>
        <p:txBody>
          <a:bodyPr/>
          <a:lstStyle/>
          <a:p>
            <a:r>
              <a:rPr lang="en-US" dirty="0" smtClean="0"/>
              <a:t/>
            </a:r>
            <a:br>
              <a:rPr lang="en-US" dirty="0" smtClean="0"/>
            </a:br>
            <a:r>
              <a:rPr lang="en-US" dirty="0" smtClean="0"/>
              <a:t>Lecture #9</a:t>
            </a:r>
            <a:endParaRPr lang="en-US" dirty="0"/>
          </a:p>
        </p:txBody>
      </p:sp>
      <p:sp>
        <p:nvSpPr>
          <p:cNvPr id="3" name="Subtitle 2"/>
          <p:cNvSpPr>
            <a:spLocks noGrp="1"/>
          </p:cNvSpPr>
          <p:nvPr>
            <p:ph type="subTitle" idx="1"/>
          </p:nvPr>
        </p:nvSpPr>
        <p:spPr>
          <a:xfrm>
            <a:off x="685800" y="1828799"/>
            <a:ext cx="8077200" cy="1751461"/>
          </a:xfrm>
        </p:spPr>
        <p:txBody>
          <a:bodyPr>
            <a:normAutofit/>
          </a:bodyPr>
          <a:lstStyle/>
          <a:p>
            <a:r>
              <a:rPr lang="en-US" dirty="0"/>
              <a:t>Prof. Dr. Florencia Canelli</a:t>
            </a:r>
          </a:p>
          <a:p>
            <a:r>
              <a:rPr lang="en-US" dirty="0" err="1"/>
              <a:t>Universität</a:t>
            </a:r>
            <a:r>
              <a:rPr lang="en-US" dirty="0"/>
              <a:t> </a:t>
            </a:r>
            <a:r>
              <a:rPr lang="en-US" dirty="0" smtClean="0"/>
              <a:t>Zürich</a:t>
            </a:r>
          </a:p>
          <a:p>
            <a:endParaRPr lang="en-US" dirty="0"/>
          </a:p>
          <a:p>
            <a:r>
              <a:rPr lang="en-US" dirty="0" smtClean="0"/>
              <a:t>Elementary particle physics - PHY451</a:t>
            </a:r>
          </a:p>
          <a:p>
            <a:r>
              <a:rPr lang="en-US" dirty="0" smtClean="0"/>
              <a:t>HS2016</a:t>
            </a:r>
            <a:endParaRPr lang="en-US" dirty="0"/>
          </a:p>
        </p:txBody>
      </p:sp>
    </p:spTree>
    <p:extLst>
      <p:ext uri="{BB962C8B-B14F-4D97-AF65-F5344CB8AC3E}">
        <p14:creationId xmlns:p14="http://schemas.microsoft.com/office/powerpoint/2010/main" val="19976030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e</a:t>
            </a:r>
            <a:r>
              <a:rPr lang="en-US" baseline="30000" dirty="0" err="1"/>
              <a:t>+</a:t>
            </a:r>
            <a:r>
              <a:rPr lang="en-US" dirty="0" err="1"/>
              <a:t>e</a:t>
            </a:r>
            <a:r>
              <a:rPr lang="en-US" baseline="30000" dirty="0"/>
              <a:t>-</a:t>
            </a:r>
            <a:r>
              <a:rPr lang="en-US" dirty="0"/>
              <a:t> colliders </a:t>
            </a:r>
          </a:p>
        </p:txBody>
      </p:sp>
      <p:sp>
        <p:nvSpPr>
          <p:cNvPr id="3" name="Content Placeholder 2"/>
          <p:cNvSpPr>
            <a:spLocks noGrp="1"/>
          </p:cNvSpPr>
          <p:nvPr>
            <p:ph idx="1"/>
          </p:nvPr>
        </p:nvSpPr>
        <p:spPr/>
        <p:txBody>
          <a:bodyPr/>
          <a:lstStyle/>
          <a:p>
            <a:r>
              <a:rPr lang="en-US" dirty="0" smtClean="0"/>
              <a:t>An incomplete </a:t>
            </a:r>
            <a:r>
              <a:rPr lang="en-US" dirty="0"/>
              <a:t>list :</a:t>
            </a:r>
          </a:p>
        </p:txBody>
      </p:sp>
      <p:pic>
        <p:nvPicPr>
          <p:cNvPr id="6" name="Picture 5"/>
          <p:cNvPicPr>
            <a:picLocks noChangeAspect="1"/>
          </p:cNvPicPr>
          <p:nvPr/>
        </p:nvPicPr>
        <p:blipFill>
          <a:blip r:embed="rId2"/>
          <a:stretch>
            <a:fillRect/>
          </a:stretch>
        </p:blipFill>
        <p:spPr>
          <a:xfrm>
            <a:off x="846700" y="2263100"/>
            <a:ext cx="4914090" cy="4276020"/>
          </a:xfrm>
          <a:prstGeom prst="rect">
            <a:avLst/>
          </a:prstGeom>
        </p:spPr>
      </p:pic>
      <p:sp>
        <p:nvSpPr>
          <p:cNvPr id="8" name="Rectangle 7"/>
          <p:cNvSpPr/>
          <p:nvPr/>
        </p:nvSpPr>
        <p:spPr>
          <a:xfrm>
            <a:off x="6579452" y="1790534"/>
            <a:ext cx="2263323" cy="3970318"/>
          </a:xfrm>
          <a:prstGeom prst="rect">
            <a:avLst/>
          </a:prstGeom>
        </p:spPr>
        <p:txBody>
          <a:bodyPr wrap="square">
            <a:spAutoFit/>
          </a:bodyPr>
          <a:lstStyle/>
          <a:p>
            <a:r>
              <a:rPr lang="en-US" sz="2800" dirty="0">
                <a:solidFill>
                  <a:srgbClr val="FF0000"/>
                </a:solidFill>
              </a:rPr>
              <a:t>SPEAR</a:t>
            </a:r>
          </a:p>
          <a:p>
            <a:r>
              <a:rPr lang="en-US" sz="2800" dirty="0">
                <a:solidFill>
                  <a:srgbClr val="FF0000"/>
                </a:solidFill>
              </a:rPr>
              <a:t>DORIS</a:t>
            </a:r>
          </a:p>
          <a:p>
            <a:r>
              <a:rPr lang="en-US" sz="2800" dirty="0">
                <a:solidFill>
                  <a:srgbClr val="FF0000"/>
                </a:solidFill>
              </a:rPr>
              <a:t>TRISTAN</a:t>
            </a:r>
          </a:p>
          <a:p>
            <a:r>
              <a:rPr lang="en-US" sz="2800" dirty="0">
                <a:solidFill>
                  <a:srgbClr val="FF0000"/>
                </a:solidFill>
              </a:rPr>
              <a:t>PETRA</a:t>
            </a:r>
          </a:p>
          <a:p>
            <a:r>
              <a:rPr lang="en-US" sz="2800" dirty="0">
                <a:solidFill>
                  <a:srgbClr val="FF0000"/>
                </a:solidFill>
              </a:rPr>
              <a:t>BEPC(-II)</a:t>
            </a:r>
          </a:p>
          <a:p>
            <a:r>
              <a:rPr lang="en-US" sz="2800" dirty="0">
                <a:solidFill>
                  <a:srgbClr val="FF0000"/>
                </a:solidFill>
              </a:rPr>
              <a:t>DAPHNE</a:t>
            </a:r>
          </a:p>
          <a:p>
            <a:r>
              <a:rPr lang="en-US" sz="2800" dirty="0">
                <a:solidFill>
                  <a:srgbClr val="FF0000"/>
                </a:solidFill>
              </a:rPr>
              <a:t>CESR</a:t>
            </a:r>
          </a:p>
          <a:p>
            <a:r>
              <a:rPr lang="en-US" sz="2800" dirty="0">
                <a:solidFill>
                  <a:srgbClr val="FF0000"/>
                </a:solidFill>
              </a:rPr>
              <a:t>KEKB</a:t>
            </a:r>
          </a:p>
          <a:p>
            <a:r>
              <a:rPr lang="en-US" sz="2800" dirty="0">
                <a:solidFill>
                  <a:srgbClr val="FF0000"/>
                </a:solidFill>
              </a:rPr>
              <a:t>PEP-II</a:t>
            </a:r>
          </a:p>
        </p:txBody>
      </p:sp>
      <p:sp>
        <p:nvSpPr>
          <p:cNvPr id="9" name="TextBox 8"/>
          <p:cNvSpPr txBox="1"/>
          <p:nvPr/>
        </p:nvSpPr>
        <p:spPr>
          <a:xfrm>
            <a:off x="606835" y="2763437"/>
            <a:ext cx="774295" cy="523220"/>
          </a:xfrm>
          <a:prstGeom prst="rect">
            <a:avLst/>
          </a:prstGeom>
          <a:noFill/>
        </p:spPr>
        <p:txBody>
          <a:bodyPr wrap="none" rtlCol="0">
            <a:spAutoFit/>
          </a:bodyPr>
          <a:lstStyle/>
          <a:p>
            <a:r>
              <a:rPr lang="en-US" sz="2800" dirty="0" smtClean="0">
                <a:solidFill>
                  <a:srgbClr val="FF0000"/>
                </a:solidFill>
              </a:rPr>
              <a:t>LEP</a:t>
            </a:r>
            <a:endParaRPr lang="en-US" sz="2800" dirty="0">
              <a:solidFill>
                <a:srgbClr val="FF0000"/>
              </a:solidFill>
            </a:endParaRPr>
          </a:p>
        </p:txBody>
      </p:sp>
    </p:spTree>
    <p:extLst>
      <p:ext uri="{BB962C8B-B14F-4D97-AF65-F5344CB8AC3E}">
        <p14:creationId xmlns:p14="http://schemas.microsoft.com/office/powerpoint/2010/main" val="37825268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e</a:t>
            </a:r>
            <a:r>
              <a:rPr lang="en-US" baseline="30000" dirty="0" err="1"/>
              <a:t>+</a:t>
            </a:r>
            <a:r>
              <a:rPr lang="en-US" dirty="0" err="1"/>
              <a:t>e</a:t>
            </a:r>
            <a:r>
              <a:rPr lang="en-US" baseline="30000" dirty="0"/>
              <a:t>-</a:t>
            </a:r>
            <a:r>
              <a:rPr lang="en-US" dirty="0"/>
              <a:t> colliders </a:t>
            </a:r>
          </a:p>
        </p:txBody>
      </p:sp>
      <p:sp>
        <p:nvSpPr>
          <p:cNvPr id="3" name="Content Placeholder 2"/>
          <p:cNvSpPr>
            <a:spLocks noGrp="1"/>
          </p:cNvSpPr>
          <p:nvPr>
            <p:ph idx="1"/>
          </p:nvPr>
        </p:nvSpPr>
        <p:spPr/>
        <p:txBody>
          <a:bodyPr/>
          <a:lstStyle/>
          <a:p>
            <a:r>
              <a:rPr lang="en-US" dirty="0" smtClean="0"/>
              <a:t> </a:t>
            </a:r>
            <a:endParaRPr lang="en-US" dirty="0"/>
          </a:p>
        </p:txBody>
      </p:sp>
      <p:pic>
        <p:nvPicPr>
          <p:cNvPr id="6" name="Picture 5"/>
          <p:cNvPicPr>
            <a:picLocks noChangeAspect="1"/>
          </p:cNvPicPr>
          <p:nvPr/>
        </p:nvPicPr>
        <p:blipFill>
          <a:blip r:embed="rId2"/>
          <a:stretch>
            <a:fillRect/>
          </a:stretch>
        </p:blipFill>
        <p:spPr>
          <a:xfrm>
            <a:off x="0" y="1613158"/>
            <a:ext cx="9144000" cy="4608364"/>
          </a:xfrm>
          <a:prstGeom prst="rect">
            <a:avLst/>
          </a:prstGeom>
        </p:spPr>
      </p:pic>
      <p:sp>
        <p:nvSpPr>
          <p:cNvPr id="8" name="TextBox 7"/>
          <p:cNvSpPr txBox="1"/>
          <p:nvPr/>
        </p:nvSpPr>
        <p:spPr>
          <a:xfrm>
            <a:off x="3099147" y="4306780"/>
            <a:ext cx="2313454" cy="923330"/>
          </a:xfrm>
          <a:prstGeom prst="rect">
            <a:avLst/>
          </a:prstGeom>
          <a:noFill/>
        </p:spPr>
        <p:txBody>
          <a:bodyPr wrap="none" rtlCol="0">
            <a:spAutoFit/>
          </a:bodyPr>
          <a:lstStyle/>
          <a:p>
            <a:r>
              <a:rPr lang="en-US" dirty="0" smtClean="0">
                <a:solidFill>
                  <a:srgbClr val="FF0000"/>
                </a:solidFill>
              </a:rPr>
              <a:t>SPEAR, SLAC</a:t>
            </a:r>
          </a:p>
          <a:p>
            <a:r>
              <a:rPr lang="en-US" dirty="0" smtClean="0">
                <a:solidFill>
                  <a:srgbClr val="FF0000"/>
                </a:solidFill>
              </a:rPr>
              <a:t>(1970’s)</a:t>
            </a:r>
          </a:p>
          <a:p>
            <a:r>
              <a:rPr lang="en-US" dirty="0">
                <a:solidFill>
                  <a:srgbClr val="FF0000"/>
                </a:solidFill>
              </a:rPr>
              <a:t>d</a:t>
            </a:r>
            <a:r>
              <a:rPr lang="en-US" dirty="0" smtClean="0">
                <a:solidFill>
                  <a:srgbClr val="FF0000"/>
                </a:solidFill>
              </a:rPr>
              <a:t>iscovery of quark jets</a:t>
            </a:r>
            <a:endParaRPr lang="en-US" dirty="0">
              <a:solidFill>
                <a:srgbClr val="FF0000"/>
              </a:solidFill>
            </a:endParaRPr>
          </a:p>
        </p:txBody>
      </p:sp>
      <p:sp>
        <p:nvSpPr>
          <p:cNvPr id="9" name="TextBox 8"/>
          <p:cNvSpPr txBox="1"/>
          <p:nvPr/>
        </p:nvSpPr>
        <p:spPr>
          <a:xfrm>
            <a:off x="5601486" y="2717395"/>
            <a:ext cx="2308369" cy="1200329"/>
          </a:xfrm>
          <a:prstGeom prst="rect">
            <a:avLst/>
          </a:prstGeom>
          <a:noFill/>
        </p:spPr>
        <p:txBody>
          <a:bodyPr wrap="none" rtlCol="0">
            <a:spAutoFit/>
          </a:bodyPr>
          <a:lstStyle/>
          <a:p>
            <a:r>
              <a:rPr lang="en-US" dirty="0" smtClean="0">
                <a:solidFill>
                  <a:srgbClr val="FF6600"/>
                </a:solidFill>
              </a:rPr>
              <a:t>PETRA &amp; PEP</a:t>
            </a:r>
          </a:p>
          <a:p>
            <a:r>
              <a:rPr lang="en-US" dirty="0" smtClean="0">
                <a:solidFill>
                  <a:srgbClr val="FF6600"/>
                </a:solidFill>
              </a:rPr>
              <a:t>(1980’s)</a:t>
            </a:r>
          </a:p>
          <a:p>
            <a:r>
              <a:rPr lang="en-US" dirty="0">
                <a:solidFill>
                  <a:srgbClr val="FF6600"/>
                </a:solidFill>
              </a:rPr>
              <a:t>d</a:t>
            </a:r>
            <a:r>
              <a:rPr lang="en-US" dirty="0" smtClean="0">
                <a:solidFill>
                  <a:srgbClr val="FF6600"/>
                </a:solidFill>
              </a:rPr>
              <a:t>iscovery of gluon jets</a:t>
            </a:r>
          </a:p>
          <a:p>
            <a:r>
              <a:rPr lang="en-US" dirty="0" smtClean="0">
                <a:solidFill>
                  <a:srgbClr val="FF6600"/>
                </a:solidFill>
              </a:rPr>
              <a:t>First high energy jets</a:t>
            </a:r>
            <a:endParaRPr lang="en-US" dirty="0">
              <a:solidFill>
                <a:srgbClr val="FF6600"/>
              </a:solidFill>
            </a:endParaRPr>
          </a:p>
        </p:txBody>
      </p:sp>
      <p:sp>
        <p:nvSpPr>
          <p:cNvPr id="10" name="TextBox 9"/>
          <p:cNvSpPr txBox="1"/>
          <p:nvPr/>
        </p:nvSpPr>
        <p:spPr>
          <a:xfrm>
            <a:off x="6289204" y="5081438"/>
            <a:ext cx="1056599" cy="646331"/>
          </a:xfrm>
          <a:prstGeom prst="rect">
            <a:avLst/>
          </a:prstGeom>
          <a:noFill/>
        </p:spPr>
        <p:txBody>
          <a:bodyPr wrap="none" rtlCol="0">
            <a:spAutoFit/>
          </a:bodyPr>
          <a:lstStyle/>
          <a:p>
            <a:r>
              <a:rPr lang="en-US" dirty="0" smtClean="0">
                <a:solidFill>
                  <a:srgbClr val="0000FF"/>
                </a:solidFill>
              </a:rPr>
              <a:t>TRISTAN</a:t>
            </a:r>
          </a:p>
          <a:p>
            <a:r>
              <a:rPr lang="en-US" dirty="0" smtClean="0">
                <a:solidFill>
                  <a:srgbClr val="0000FF"/>
                </a:solidFill>
              </a:rPr>
              <a:t>(1990’s)</a:t>
            </a:r>
            <a:endParaRPr lang="en-US" dirty="0">
              <a:solidFill>
                <a:srgbClr val="0000FF"/>
              </a:solidFill>
            </a:endParaRPr>
          </a:p>
        </p:txBody>
      </p:sp>
      <p:sp>
        <p:nvSpPr>
          <p:cNvPr id="11" name="TextBox 10"/>
          <p:cNvSpPr txBox="1"/>
          <p:nvPr/>
        </p:nvSpPr>
        <p:spPr>
          <a:xfrm>
            <a:off x="7630201" y="2124195"/>
            <a:ext cx="1354157" cy="646331"/>
          </a:xfrm>
          <a:prstGeom prst="rect">
            <a:avLst/>
          </a:prstGeom>
          <a:noFill/>
        </p:spPr>
        <p:txBody>
          <a:bodyPr wrap="none" rtlCol="0">
            <a:spAutoFit/>
          </a:bodyPr>
          <a:lstStyle/>
          <a:p>
            <a:r>
              <a:rPr lang="en-US" dirty="0" smtClean="0">
                <a:solidFill>
                  <a:srgbClr val="008000"/>
                </a:solidFill>
              </a:rPr>
              <a:t>LEP-1 &amp; SLC</a:t>
            </a:r>
          </a:p>
          <a:p>
            <a:r>
              <a:rPr lang="en-US" dirty="0" smtClean="0">
                <a:solidFill>
                  <a:srgbClr val="008000"/>
                </a:solidFill>
              </a:rPr>
              <a:t>(1990’s)</a:t>
            </a:r>
            <a:endParaRPr lang="en-US" dirty="0">
              <a:solidFill>
                <a:srgbClr val="008000"/>
              </a:solidFill>
            </a:endParaRPr>
          </a:p>
        </p:txBody>
      </p:sp>
      <p:sp>
        <p:nvSpPr>
          <p:cNvPr id="12" name="TextBox 11"/>
          <p:cNvSpPr txBox="1"/>
          <p:nvPr/>
        </p:nvSpPr>
        <p:spPr>
          <a:xfrm>
            <a:off x="8219611" y="4153491"/>
            <a:ext cx="924389" cy="646331"/>
          </a:xfrm>
          <a:prstGeom prst="rect">
            <a:avLst/>
          </a:prstGeom>
          <a:noFill/>
        </p:spPr>
        <p:txBody>
          <a:bodyPr wrap="none" rtlCol="0">
            <a:spAutoFit/>
          </a:bodyPr>
          <a:lstStyle/>
          <a:p>
            <a:r>
              <a:rPr lang="en-US" dirty="0" smtClean="0">
                <a:solidFill>
                  <a:srgbClr val="660066"/>
                </a:solidFill>
              </a:rPr>
              <a:t>LEP-2</a:t>
            </a:r>
          </a:p>
          <a:p>
            <a:r>
              <a:rPr lang="en-US" dirty="0" smtClean="0">
                <a:solidFill>
                  <a:srgbClr val="660066"/>
                </a:solidFill>
              </a:rPr>
              <a:t>(1990’s)</a:t>
            </a:r>
            <a:endParaRPr lang="en-US" dirty="0">
              <a:solidFill>
                <a:srgbClr val="660066"/>
              </a:solidFill>
            </a:endParaRPr>
          </a:p>
        </p:txBody>
      </p:sp>
      <p:cxnSp>
        <p:nvCxnSpPr>
          <p:cNvPr id="14" name="Straight Arrow Connector 13"/>
          <p:cNvCxnSpPr/>
          <p:nvPr/>
        </p:nvCxnSpPr>
        <p:spPr>
          <a:xfrm flipV="1">
            <a:off x="4014528" y="3795806"/>
            <a:ext cx="0" cy="510974"/>
          </a:xfrm>
          <a:prstGeom prst="straightConnector1">
            <a:avLst/>
          </a:prstGeom>
          <a:ln w="127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6470797" y="4102390"/>
            <a:ext cx="0" cy="458983"/>
          </a:xfrm>
          <a:prstGeom prst="straightConnector1">
            <a:avLst/>
          </a:prstGeom>
          <a:ln w="127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8068427" y="2770526"/>
            <a:ext cx="0" cy="280718"/>
          </a:xfrm>
          <a:prstGeom prst="straightConnector1">
            <a:avLst/>
          </a:prstGeom>
          <a:ln w="127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269945" y="5081438"/>
            <a:ext cx="265632" cy="291088"/>
          </a:xfrm>
          <a:prstGeom prst="straightConnector1">
            <a:avLst/>
          </a:prstGeom>
          <a:ln w="12700" cmpd="sng">
            <a:solidFill>
              <a:srgbClr val="3366FF"/>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8842775" y="4799822"/>
            <a:ext cx="0" cy="562334"/>
          </a:xfrm>
          <a:prstGeom prst="straightConnector1">
            <a:avLst/>
          </a:prstGeom>
          <a:ln w="12700" cmpd="sng">
            <a:solidFill>
              <a:srgbClr val="660066"/>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7685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r>
              <a:rPr lang="en-US" dirty="0" err="1"/>
              <a:t>e</a:t>
            </a:r>
            <a:r>
              <a:rPr lang="en-US" baseline="30000" dirty="0" err="1"/>
              <a:t>+</a:t>
            </a:r>
            <a:r>
              <a:rPr lang="en-US" dirty="0" err="1"/>
              <a:t>e</a:t>
            </a:r>
            <a:r>
              <a:rPr lang="en-US" baseline="30000" dirty="0"/>
              <a:t>-</a:t>
            </a:r>
            <a:r>
              <a:rPr lang="en-US" dirty="0"/>
              <a:t> </a:t>
            </a:r>
            <a:r>
              <a:rPr lang="en-US" dirty="0" smtClean="0"/>
              <a:t>colliders  - LEP </a:t>
            </a:r>
            <a:endParaRPr lang="en-US" dirty="0"/>
          </a:p>
        </p:txBody>
      </p:sp>
      <p:sp>
        <p:nvSpPr>
          <p:cNvPr id="3" name="Content Placeholder 2"/>
          <p:cNvSpPr>
            <a:spLocks noGrp="1"/>
          </p:cNvSpPr>
          <p:nvPr>
            <p:ph idx="1"/>
          </p:nvPr>
        </p:nvSpPr>
        <p:spPr>
          <a:xfrm>
            <a:off x="156392" y="1301274"/>
            <a:ext cx="3177779" cy="4957254"/>
          </a:xfrm>
        </p:spPr>
        <p:txBody>
          <a:bodyPr>
            <a:normAutofit fontScale="77500" lnSpcReduction="20000"/>
          </a:bodyPr>
          <a:lstStyle/>
          <a:p>
            <a:r>
              <a:rPr lang="en-US" dirty="0" smtClean="0"/>
              <a:t> </a:t>
            </a:r>
            <a:r>
              <a:rPr lang="en-US" dirty="0"/>
              <a:t>The huge statistics (four million </a:t>
            </a:r>
            <a:r>
              <a:rPr lang="en-US" dirty="0" err="1"/>
              <a:t>evts</a:t>
            </a:r>
            <a:r>
              <a:rPr lang="en-US" dirty="0"/>
              <a:t>/experiment) has allowed a plethora of  detailed studies of </a:t>
            </a:r>
            <a:r>
              <a:rPr lang="en-US" dirty="0" err="1" smtClean="0"/>
              <a:t>perturbative</a:t>
            </a:r>
            <a:r>
              <a:rPr lang="en-US" dirty="0" smtClean="0"/>
              <a:t> </a:t>
            </a:r>
            <a:r>
              <a:rPr lang="en-US" dirty="0"/>
              <a:t>and non-</a:t>
            </a:r>
            <a:r>
              <a:rPr lang="en-US" dirty="0" err="1" smtClean="0"/>
              <a:t>perturbative</a:t>
            </a:r>
            <a:r>
              <a:rPr lang="en-US" dirty="0" smtClean="0"/>
              <a:t> QCD</a:t>
            </a:r>
          </a:p>
          <a:p>
            <a:endParaRPr lang="en-US" dirty="0" smtClean="0"/>
          </a:p>
          <a:p>
            <a:pPr lvl="1"/>
            <a:r>
              <a:rPr lang="en-US" dirty="0" smtClean="0"/>
              <a:t>Reliable calculations, smaller </a:t>
            </a:r>
            <a:r>
              <a:rPr lang="en-US" dirty="0" err="1" smtClean="0"/>
              <a:t>hadronic</a:t>
            </a:r>
            <a:r>
              <a:rPr lang="en-US" dirty="0" smtClean="0"/>
              <a:t> uncertainties</a:t>
            </a:r>
          </a:p>
          <a:p>
            <a:endParaRPr lang="en-US" dirty="0" smtClean="0"/>
          </a:p>
          <a:p>
            <a:pPr lvl="1"/>
            <a:r>
              <a:rPr lang="en-US" dirty="0" smtClean="0"/>
              <a:t>Precision tests of QCD</a:t>
            </a:r>
            <a:endParaRPr lang="en-US" dirty="0"/>
          </a:p>
          <a:p>
            <a:endParaRPr lang="en-US" dirty="0"/>
          </a:p>
        </p:txBody>
      </p:sp>
      <p:pic>
        <p:nvPicPr>
          <p:cNvPr id="7" name="Picture 6" descr="Zre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614" y="1766510"/>
            <a:ext cx="5857386" cy="4319488"/>
          </a:xfrm>
          <a:prstGeom prst="rect">
            <a:avLst/>
          </a:prstGeom>
        </p:spPr>
      </p:pic>
    </p:spTree>
    <p:extLst>
      <p:ext uri="{BB962C8B-B14F-4D97-AF65-F5344CB8AC3E}">
        <p14:creationId xmlns:p14="http://schemas.microsoft.com/office/powerpoint/2010/main" val="366460786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t>
            </a:r>
            <a:r>
              <a:rPr lang="en-US" baseline="30000" dirty="0" err="1"/>
              <a:t>+</a:t>
            </a:r>
            <a:r>
              <a:rPr lang="en-US" dirty="0" err="1"/>
              <a:t>e</a:t>
            </a:r>
            <a:r>
              <a:rPr lang="en-US" baseline="30000" dirty="0"/>
              <a:t>-</a:t>
            </a:r>
            <a:r>
              <a:rPr lang="en-US" dirty="0"/>
              <a:t> to hadrons</a:t>
            </a:r>
          </a:p>
        </p:txBody>
      </p:sp>
      <p:sp>
        <p:nvSpPr>
          <p:cNvPr id="3" name="Content Placeholder 2"/>
          <p:cNvSpPr>
            <a:spLocks noGrp="1"/>
          </p:cNvSpPr>
          <p:nvPr>
            <p:ph idx="1"/>
          </p:nvPr>
        </p:nvSpPr>
        <p:spPr/>
        <p:txBody>
          <a:bodyPr>
            <a:normAutofit lnSpcReduction="10000"/>
          </a:bodyPr>
          <a:lstStyle/>
          <a:p>
            <a:r>
              <a:rPr lang="en-US" dirty="0" smtClean="0"/>
              <a:t>Jets </a:t>
            </a:r>
            <a:r>
              <a:rPr lang="en-US" dirty="0"/>
              <a:t>are clearly </a:t>
            </a:r>
            <a:r>
              <a:rPr lang="en-US" dirty="0" smtClean="0"/>
              <a:t>identified in today’s experiments, </a:t>
            </a:r>
            <a:r>
              <a:rPr lang="en-US" dirty="0"/>
              <a:t>not the case for </a:t>
            </a:r>
            <a:r>
              <a:rPr lang="en-US" dirty="0" smtClean="0"/>
              <a:t>original experiments at </a:t>
            </a:r>
            <a:r>
              <a:rPr lang="en-US" dirty="0"/>
              <a:t>low </a:t>
            </a:r>
            <a:r>
              <a:rPr lang="en-US" dirty="0" err="1"/>
              <a:t>E</a:t>
            </a:r>
            <a:r>
              <a:rPr lang="en-US" baseline="-25000" dirty="0" err="1"/>
              <a:t>cm</a:t>
            </a:r>
            <a:endParaRPr lang="en-US" baseline="-25000" dirty="0"/>
          </a:p>
          <a:p>
            <a:endParaRPr lang="en-US" dirty="0" smtClean="0"/>
          </a:p>
          <a:p>
            <a:r>
              <a:rPr lang="en-US" dirty="0" smtClean="0"/>
              <a:t>The discovery </a:t>
            </a:r>
            <a:r>
              <a:rPr lang="en-US" dirty="0"/>
              <a:t>of </a:t>
            </a:r>
            <a:r>
              <a:rPr lang="en-US" dirty="0">
                <a:solidFill>
                  <a:srgbClr val="FF0000"/>
                </a:solidFill>
              </a:rPr>
              <a:t>jet structure </a:t>
            </a:r>
            <a:r>
              <a:rPr lang="en-US" dirty="0"/>
              <a:t>required a statistical analysis using a global </a:t>
            </a:r>
            <a:r>
              <a:rPr lang="en-US" dirty="0" smtClean="0"/>
              <a:t>metric </a:t>
            </a:r>
          </a:p>
          <a:p>
            <a:pPr lvl="1"/>
            <a:endParaRPr lang="en-US" dirty="0"/>
          </a:p>
          <a:p>
            <a:r>
              <a:rPr lang="en-US" dirty="0" smtClean="0"/>
              <a:t>Many </a:t>
            </a:r>
            <a:r>
              <a:rPr lang="en-US" dirty="0" smtClean="0">
                <a:solidFill>
                  <a:srgbClr val="FF6600"/>
                </a:solidFill>
              </a:rPr>
              <a:t>event-variables </a:t>
            </a:r>
            <a:r>
              <a:rPr lang="en-US" dirty="0" smtClean="0"/>
              <a:t>were defined to establish the  observation and understanding of jets</a:t>
            </a:r>
          </a:p>
          <a:p>
            <a:endParaRPr lang="en-US" dirty="0"/>
          </a:p>
          <a:p>
            <a:r>
              <a:rPr lang="en-US" dirty="0" smtClean="0"/>
              <a:t>Once the experimental </a:t>
            </a:r>
            <a:r>
              <a:rPr lang="en-US" dirty="0" err="1" smtClean="0"/>
              <a:t>E</a:t>
            </a:r>
            <a:r>
              <a:rPr lang="en-US" baseline="-25000" dirty="0" err="1" smtClean="0"/>
              <a:t>cm</a:t>
            </a:r>
            <a:r>
              <a:rPr lang="en-US" dirty="0" smtClean="0"/>
              <a:t> increased, jets objects were defined using </a:t>
            </a:r>
            <a:r>
              <a:rPr lang="en-US" dirty="0" smtClean="0">
                <a:solidFill>
                  <a:srgbClr val="FF6600"/>
                </a:solidFill>
              </a:rPr>
              <a:t>jet algorithms</a:t>
            </a:r>
            <a:endParaRPr lang="en-US" dirty="0">
              <a:solidFill>
                <a:srgbClr val="FF6600"/>
              </a:solidFill>
            </a:endParaRPr>
          </a:p>
        </p:txBody>
      </p:sp>
    </p:spTree>
    <p:extLst>
      <p:ext uri="{BB962C8B-B14F-4D97-AF65-F5344CB8AC3E}">
        <p14:creationId xmlns:p14="http://schemas.microsoft.com/office/powerpoint/2010/main" val="24737359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event variables to jets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SPEAR (SLAC)</a:t>
            </a:r>
            <a:r>
              <a:rPr lang="en-US" dirty="0" smtClean="0"/>
              <a:t>: Since quarks have spin ½, events should not be spherical (</a:t>
            </a:r>
            <a:r>
              <a:rPr lang="en-US" i="1" dirty="0" err="1" smtClean="0"/>
              <a:t>sphericity</a:t>
            </a:r>
            <a:r>
              <a:rPr lang="en-US" dirty="0" smtClean="0"/>
              <a:t>)</a:t>
            </a:r>
            <a:endParaRPr lang="en-US" dirty="0"/>
          </a:p>
          <a:p>
            <a:endParaRPr lang="en-US" dirty="0" smtClean="0">
              <a:solidFill>
                <a:srgbClr val="FF0000"/>
              </a:solidFill>
            </a:endParaRPr>
          </a:p>
          <a:p>
            <a:r>
              <a:rPr lang="en-US" dirty="0" smtClean="0">
                <a:solidFill>
                  <a:srgbClr val="FF0000"/>
                </a:solidFill>
              </a:rPr>
              <a:t>Fixed-target </a:t>
            </a:r>
            <a:r>
              <a:rPr lang="en-US" dirty="0" err="1" smtClean="0">
                <a:solidFill>
                  <a:srgbClr val="FF0000"/>
                </a:solidFill>
              </a:rPr>
              <a:t>pp</a:t>
            </a:r>
            <a:r>
              <a:rPr lang="en-US" dirty="0" smtClean="0">
                <a:solidFill>
                  <a:srgbClr val="FF0000"/>
                </a:solidFill>
              </a:rPr>
              <a:t> experiments</a:t>
            </a:r>
            <a:r>
              <a:rPr lang="en-US" dirty="0" smtClean="0"/>
              <a:t>: study alignment of the collision, and collimation (</a:t>
            </a:r>
            <a:r>
              <a:rPr lang="en-US" i="1" dirty="0" smtClean="0"/>
              <a:t>thrust</a:t>
            </a:r>
            <a:r>
              <a:rPr lang="en-US" dirty="0" smtClean="0"/>
              <a:t>)</a:t>
            </a:r>
          </a:p>
          <a:p>
            <a:endParaRPr lang="en-US" dirty="0" smtClean="0">
              <a:solidFill>
                <a:srgbClr val="FF0000"/>
              </a:solidFill>
            </a:endParaRPr>
          </a:p>
          <a:p>
            <a:r>
              <a:rPr lang="en-US" dirty="0" smtClean="0">
                <a:solidFill>
                  <a:srgbClr val="FF0000"/>
                </a:solidFill>
              </a:rPr>
              <a:t>PETRA (DESY) and LEP (CERN)</a:t>
            </a:r>
            <a:r>
              <a:rPr lang="en-US" dirty="0" smtClean="0"/>
              <a:t>: Study QCD corrections, extended  </a:t>
            </a:r>
            <a:r>
              <a:rPr lang="en-US" dirty="0" err="1" smtClean="0"/>
              <a:t>sphericity</a:t>
            </a:r>
            <a:r>
              <a:rPr lang="en-US" dirty="0" smtClean="0"/>
              <a:t> and thrust families. Introduced clustering algorithms (</a:t>
            </a:r>
            <a:r>
              <a:rPr lang="en-US" i="1" dirty="0" smtClean="0"/>
              <a:t>JADE, Durham </a:t>
            </a:r>
            <a:r>
              <a:rPr lang="en-US" i="1" dirty="0" err="1" smtClean="0"/>
              <a:t>k</a:t>
            </a:r>
            <a:r>
              <a:rPr lang="en-US" i="1" baseline="-25000" dirty="0" err="1" smtClean="0"/>
              <a:t>T</a:t>
            </a:r>
            <a:r>
              <a:rPr lang="en-US" dirty="0" smtClean="0"/>
              <a:t>)</a:t>
            </a:r>
          </a:p>
          <a:p>
            <a:endParaRPr lang="en-US" dirty="0" smtClean="0">
              <a:solidFill>
                <a:srgbClr val="FF0000"/>
              </a:solidFill>
            </a:endParaRPr>
          </a:p>
          <a:p>
            <a:r>
              <a:rPr lang="en-US" dirty="0" err="1" smtClean="0">
                <a:solidFill>
                  <a:srgbClr val="FF0000"/>
                </a:solidFill>
              </a:rPr>
              <a:t>SppS</a:t>
            </a:r>
            <a:r>
              <a:rPr lang="en-US" dirty="0" smtClean="0">
                <a:solidFill>
                  <a:srgbClr val="FF0000"/>
                </a:solidFill>
              </a:rPr>
              <a:t> (CERN)</a:t>
            </a:r>
            <a:r>
              <a:rPr lang="en-US" dirty="0" smtClean="0"/>
              <a:t>: need to separate beam jets from high p</a:t>
            </a:r>
            <a:r>
              <a:rPr lang="en-US" baseline="-25000" dirty="0" smtClean="0"/>
              <a:t>T</a:t>
            </a:r>
            <a:r>
              <a:rPr lang="en-US" dirty="0" smtClean="0"/>
              <a:t> jets. Introduce cone jets (and ~Durham clustering later) in (</a:t>
            </a:r>
            <a:r>
              <a:rPr lang="en-US" dirty="0" err="1" smtClean="0"/>
              <a:t>η,φ</a:t>
            </a:r>
            <a:r>
              <a:rPr lang="en-US" dirty="0" smtClean="0"/>
              <a:t>) space, e.g. UA1 </a:t>
            </a:r>
          </a:p>
          <a:p>
            <a:endParaRPr lang="en-US" dirty="0" smtClean="0">
              <a:solidFill>
                <a:srgbClr val="FF0000"/>
              </a:solidFill>
            </a:endParaRPr>
          </a:p>
          <a:p>
            <a:r>
              <a:rPr lang="en-US" dirty="0" smtClean="0">
                <a:solidFill>
                  <a:srgbClr val="FF0000"/>
                </a:solidFill>
              </a:rPr>
              <a:t>Tevatron (Fermilab)</a:t>
            </a:r>
            <a:r>
              <a:rPr lang="en-US" dirty="0" smtClean="0"/>
              <a:t>: mainly used cone algorithms</a:t>
            </a:r>
          </a:p>
          <a:p>
            <a:endParaRPr lang="en-US" dirty="0" smtClean="0">
              <a:solidFill>
                <a:srgbClr val="FF0000"/>
              </a:solidFill>
            </a:endParaRPr>
          </a:p>
          <a:p>
            <a:r>
              <a:rPr lang="en-US" dirty="0" smtClean="0">
                <a:solidFill>
                  <a:srgbClr val="FF0000"/>
                </a:solidFill>
              </a:rPr>
              <a:t>LHC (CERN)</a:t>
            </a:r>
            <a:r>
              <a:rPr lang="en-US" dirty="0" smtClean="0"/>
              <a:t>: return of clustering with new safer and faster algorithms, anti-</a:t>
            </a:r>
            <a:r>
              <a:rPr lang="en-US" dirty="0" err="1" smtClean="0"/>
              <a:t>k</a:t>
            </a:r>
            <a:r>
              <a:rPr lang="en-US" baseline="-25000" dirty="0" err="1" smtClean="0"/>
              <a:t>T</a:t>
            </a:r>
            <a:endParaRPr lang="en-US" baseline="-25000" dirty="0" smtClean="0"/>
          </a:p>
        </p:txBody>
      </p:sp>
    </p:spTree>
    <p:extLst>
      <p:ext uri="{BB962C8B-B14F-4D97-AF65-F5344CB8AC3E}">
        <p14:creationId xmlns:p14="http://schemas.microsoft.com/office/powerpoint/2010/main" val="42186246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variable - </a:t>
            </a:r>
            <a:r>
              <a:rPr lang="en-US" dirty="0" err="1" smtClean="0"/>
              <a:t>Sphericity</a:t>
            </a:r>
            <a:endParaRPr lang="en-US" dirty="0"/>
          </a:p>
        </p:txBody>
      </p:sp>
      <p:sp>
        <p:nvSpPr>
          <p:cNvPr id="3" name="Content Placeholder 2"/>
          <p:cNvSpPr>
            <a:spLocks noGrp="1"/>
          </p:cNvSpPr>
          <p:nvPr>
            <p:ph idx="1"/>
          </p:nvPr>
        </p:nvSpPr>
        <p:spPr>
          <a:xfrm>
            <a:off x="156392" y="1257641"/>
            <a:ext cx="8845560" cy="5447139"/>
          </a:xfrm>
        </p:spPr>
        <p:txBody>
          <a:bodyPr>
            <a:normAutofit lnSpcReduction="10000"/>
          </a:bodyPr>
          <a:lstStyle/>
          <a:p>
            <a:r>
              <a:rPr lang="en-US" sz="1800" dirty="0" smtClean="0"/>
              <a:t>Is the event spherical (as phase space would predict) or does it have a defined axis </a:t>
            </a:r>
            <a:r>
              <a:rPr lang="en-US" sz="1800" dirty="0" smtClean="0"/>
              <a:t>?</a:t>
            </a:r>
          </a:p>
          <a:p>
            <a:endParaRPr lang="en-US" sz="1800" dirty="0" smtClean="0"/>
          </a:p>
          <a:p>
            <a:endParaRPr lang="en-US" sz="1800" dirty="0" smtClean="0"/>
          </a:p>
          <a:p>
            <a:r>
              <a:rPr lang="en-US" sz="1800" dirty="0" smtClean="0"/>
              <a:t>Define </a:t>
            </a:r>
            <a:r>
              <a:rPr lang="en-US" sz="1800" dirty="0" err="1" smtClean="0"/>
              <a:t>Sphericity</a:t>
            </a:r>
            <a:r>
              <a:rPr lang="en-US" sz="1800" dirty="0" smtClean="0"/>
              <a:t> tensor</a:t>
            </a:r>
          </a:p>
          <a:p>
            <a:endParaRPr lang="en-US" sz="1800" dirty="0" smtClean="0"/>
          </a:p>
          <a:p>
            <a:endParaRPr lang="en-US" sz="1800" dirty="0"/>
          </a:p>
          <a:p>
            <a:pPr marL="118872" indent="0">
              <a:buNone/>
            </a:pPr>
            <a:endParaRPr lang="en-US" sz="1800" dirty="0" smtClean="0"/>
          </a:p>
          <a:p>
            <a:pPr marL="118872" indent="0">
              <a:buNone/>
            </a:pPr>
            <a:r>
              <a:rPr lang="en-US" sz="1800" dirty="0" smtClean="0"/>
              <a:t>	</a:t>
            </a:r>
          </a:p>
          <a:p>
            <a:pPr marL="118872" indent="0">
              <a:buNone/>
            </a:pPr>
            <a:r>
              <a:rPr lang="en-US" sz="1800" dirty="0" smtClean="0"/>
              <a:t>	where the sum is over all the charged particles in the event</a:t>
            </a:r>
          </a:p>
          <a:p>
            <a:pPr marL="118872" indent="0">
              <a:buNone/>
            </a:pPr>
            <a:endParaRPr lang="en-US" sz="1800" dirty="0" smtClean="0"/>
          </a:p>
          <a:p>
            <a:r>
              <a:rPr lang="en-US" sz="1800" dirty="0" smtClean="0"/>
              <a:t>Define the 3 normalized eigenvalues</a:t>
            </a:r>
          </a:p>
          <a:p>
            <a:pPr marL="118872" indent="0">
              <a:buNone/>
            </a:pPr>
            <a:endParaRPr lang="en-US" sz="1800" dirty="0" smtClean="0"/>
          </a:p>
          <a:p>
            <a:endParaRPr lang="en-US" sz="1800" dirty="0" smtClean="0"/>
          </a:p>
          <a:p>
            <a:r>
              <a:rPr lang="en-US" sz="1800" dirty="0" smtClean="0"/>
              <a:t>Define the </a:t>
            </a:r>
            <a:r>
              <a:rPr lang="en-US" sz="1800" dirty="0" err="1" smtClean="0">
                <a:solidFill>
                  <a:srgbClr val="FF6600"/>
                </a:solidFill>
              </a:rPr>
              <a:t>sphericity</a:t>
            </a:r>
            <a:r>
              <a:rPr lang="en-US" sz="1800" dirty="0" smtClean="0">
                <a:solidFill>
                  <a:srgbClr val="FF6600"/>
                </a:solidFill>
              </a:rPr>
              <a:t> S</a:t>
            </a:r>
          </a:p>
          <a:p>
            <a:endParaRPr lang="en-US" sz="1800" dirty="0"/>
          </a:p>
          <a:p>
            <a:endParaRPr lang="en-US" sz="1800" dirty="0" smtClean="0"/>
          </a:p>
          <a:p>
            <a:endParaRPr lang="en-US" sz="1800" dirty="0" smtClean="0"/>
          </a:p>
          <a:p>
            <a:endParaRPr lang="en-US" sz="1800" dirty="0"/>
          </a:p>
          <a:p>
            <a:r>
              <a:rPr lang="en-US" sz="1800" dirty="0" smtClean="0"/>
              <a:t>The </a:t>
            </a:r>
            <a:r>
              <a:rPr lang="en-US" sz="1800" dirty="0" err="1" smtClean="0"/>
              <a:t>sphericity</a:t>
            </a:r>
            <a:r>
              <a:rPr lang="en-US" sz="1800" dirty="0" smtClean="0"/>
              <a:t> axis </a:t>
            </a:r>
            <a:r>
              <a:rPr lang="en-US" sz="1800" dirty="0" err="1" smtClean="0"/>
              <a:t>nS</a:t>
            </a:r>
            <a:r>
              <a:rPr lang="en-US" sz="1800" dirty="0" smtClean="0"/>
              <a:t> is defined along the direction of the the </a:t>
            </a:r>
            <a:r>
              <a:rPr lang="en-US" sz="1800" dirty="0"/>
              <a:t>e</a:t>
            </a:r>
            <a:r>
              <a:rPr lang="en-US" sz="1800" dirty="0" smtClean="0"/>
              <a:t>igenvector associated with λ</a:t>
            </a:r>
            <a:r>
              <a:rPr lang="en-US" sz="1800" baseline="-25000" dirty="0" smtClean="0"/>
              <a:t>1</a:t>
            </a:r>
          </a:p>
          <a:p>
            <a:endParaRPr lang="en-US" dirty="0" smtClean="0"/>
          </a:p>
          <a:p>
            <a:endParaRPr lang="en-US" dirty="0"/>
          </a:p>
          <a:p>
            <a:endParaRPr lang="en-US" dirty="0" smtClean="0"/>
          </a:p>
          <a:p>
            <a:endParaRPr lang="en-US" dirty="0" smtClean="0"/>
          </a:p>
        </p:txBody>
      </p:sp>
      <p:graphicFrame>
        <p:nvGraphicFramePr>
          <p:cNvPr id="10" name="Object 9"/>
          <p:cNvGraphicFramePr>
            <a:graphicFrameLocks noChangeAspect="1"/>
          </p:cNvGraphicFramePr>
          <p:nvPr>
            <p:extLst>
              <p:ext uri="{D42A27DB-BD31-4B8C-83A1-F6EECF244321}">
                <p14:modId xmlns:p14="http://schemas.microsoft.com/office/powerpoint/2010/main" val="3873980176"/>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61118"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544333476"/>
              </p:ext>
            </p:extLst>
          </p:nvPr>
        </p:nvGraphicFramePr>
        <p:xfrm>
          <a:off x="2825536" y="2049462"/>
          <a:ext cx="2860675" cy="1296988"/>
        </p:xfrm>
        <a:graphic>
          <a:graphicData uri="http://schemas.openxmlformats.org/presentationml/2006/ole">
            <mc:AlternateContent xmlns:mc="http://schemas.openxmlformats.org/markup-compatibility/2006">
              <mc:Choice xmlns:v="urn:schemas-microsoft-com:vml" Requires="v">
                <p:oleObj spid="_x0000_s161119" name="Equation" r:id="rId5" imgW="1790700" imgH="812800" progId="Equation.3">
                  <p:embed/>
                </p:oleObj>
              </mc:Choice>
              <mc:Fallback>
                <p:oleObj name="Equation" r:id="rId5" imgW="1790700" imgH="812800" progId="Equation.3">
                  <p:embed/>
                  <p:pic>
                    <p:nvPicPr>
                      <p:cNvPr id="0" name=""/>
                      <p:cNvPicPr/>
                      <p:nvPr/>
                    </p:nvPicPr>
                    <p:blipFill>
                      <a:blip r:embed="rId6"/>
                      <a:stretch>
                        <a:fillRect/>
                      </a:stretch>
                    </p:blipFill>
                    <p:spPr>
                      <a:xfrm>
                        <a:off x="2825536" y="2049462"/>
                        <a:ext cx="2860675" cy="1296988"/>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837189071"/>
              </p:ext>
            </p:extLst>
          </p:nvPr>
        </p:nvGraphicFramePr>
        <p:xfrm>
          <a:off x="4914900" y="4197350"/>
          <a:ext cx="182563" cy="263525"/>
        </p:xfrm>
        <a:graphic>
          <a:graphicData uri="http://schemas.openxmlformats.org/presentationml/2006/ole">
            <mc:AlternateContent xmlns:mc="http://schemas.openxmlformats.org/markup-compatibility/2006">
              <mc:Choice xmlns:v="urn:schemas-microsoft-com:vml" Requires="v">
                <p:oleObj spid="_x0000_s161120" name="Equation" r:id="rId7" imgW="114300" imgH="165100" progId="Equation.3">
                  <p:embed/>
                </p:oleObj>
              </mc:Choice>
              <mc:Fallback>
                <p:oleObj name="Equation" r:id="rId7" imgW="114300" imgH="165100" progId="Equation.3">
                  <p:embed/>
                  <p:pic>
                    <p:nvPicPr>
                      <p:cNvPr id="0" name=""/>
                      <p:cNvPicPr/>
                      <p:nvPr/>
                    </p:nvPicPr>
                    <p:blipFill>
                      <a:blip r:embed="rId8"/>
                      <a:stretch>
                        <a:fillRect/>
                      </a:stretch>
                    </p:blipFill>
                    <p:spPr>
                      <a:xfrm>
                        <a:off x="4914900" y="4197350"/>
                        <a:ext cx="182563" cy="26352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948381658"/>
              </p:ext>
            </p:extLst>
          </p:nvPr>
        </p:nvGraphicFramePr>
        <p:xfrm>
          <a:off x="3086100" y="4892215"/>
          <a:ext cx="1543050" cy="674688"/>
        </p:xfrm>
        <a:graphic>
          <a:graphicData uri="http://schemas.openxmlformats.org/presentationml/2006/ole">
            <mc:AlternateContent xmlns:mc="http://schemas.openxmlformats.org/markup-compatibility/2006">
              <mc:Choice xmlns:v="urn:schemas-microsoft-com:vml" Requires="v">
                <p:oleObj spid="_x0000_s161121" name="Equation" r:id="rId9" imgW="901700" imgH="393700" progId="Equation.3">
                  <p:embed/>
                </p:oleObj>
              </mc:Choice>
              <mc:Fallback>
                <p:oleObj name="Equation" r:id="rId9" imgW="901700" imgH="393700" progId="Equation.3">
                  <p:embed/>
                  <p:pic>
                    <p:nvPicPr>
                      <p:cNvPr id="0" name=""/>
                      <p:cNvPicPr/>
                      <p:nvPr/>
                    </p:nvPicPr>
                    <p:blipFill>
                      <a:blip r:embed="rId10"/>
                      <a:stretch>
                        <a:fillRect/>
                      </a:stretch>
                    </p:blipFill>
                    <p:spPr>
                      <a:xfrm>
                        <a:off x="3086100" y="4892215"/>
                        <a:ext cx="1543050" cy="674688"/>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1278577355"/>
              </p:ext>
            </p:extLst>
          </p:nvPr>
        </p:nvGraphicFramePr>
        <p:xfrm>
          <a:off x="2370414" y="4158546"/>
          <a:ext cx="3770920" cy="489356"/>
        </p:xfrm>
        <a:graphic>
          <a:graphicData uri="http://schemas.openxmlformats.org/presentationml/2006/ole">
            <mc:AlternateContent xmlns:mc="http://schemas.openxmlformats.org/markup-compatibility/2006">
              <mc:Choice xmlns:v="urn:schemas-microsoft-com:vml" Requires="v">
                <p:oleObj spid="_x0000_s161122" name="Equation" r:id="rId11" imgW="1663700" imgH="215900" progId="Equation.3">
                  <p:embed/>
                </p:oleObj>
              </mc:Choice>
              <mc:Fallback>
                <p:oleObj name="Equation" r:id="rId11" imgW="1663700" imgH="215900" progId="Equation.3">
                  <p:embed/>
                  <p:pic>
                    <p:nvPicPr>
                      <p:cNvPr id="0" name=""/>
                      <p:cNvPicPr/>
                      <p:nvPr/>
                    </p:nvPicPr>
                    <p:blipFill>
                      <a:blip r:embed="rId12"/>
                      <a:stretch>
                        <a:fillRect/>
                      </a:stretch>
                    </p:blipFill>
                    <p:spPr>
                      <a:xfrm>
                        <a:off x="2370414" y="4158546"/>
                        <a:ext cx="3770920" cy="489356"/>
                      </a:xfrm>
                      <a:prstGeom prst="rect">
                        <a:avLst/>
                      </a:prstGeom>
                    </p:spPr>
                  </p:pic>
                </p:oleObj>
              </mc:Fallback>
            </mc:AlternateContent>
          </a:graphicData>
        </a:graphic>
      </p:graphicFrame>
      <p:sp>
        <p:nvSpPr>
          <p:cNvPr id="7" name="Rounded Rectangle 6"/>
          <p:cNvSpPr/>
          <p:nvPr/>
        </p:nvSpPr>
        <p:spPr>
          <a:xfrm>
            <a:off x="2954421" y="4892215"/>
            <a:ext cx="1791368" cy="674688"/>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3385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t>
            </a:r>
            <a:r>
              <a:rPr lang="en-US" dirty="0" smtClean="0"/>
              <a:t>et structure - </a:t>
            </a:r>
            <a:r>
              <a:rPr lang="en-US" dirty="0" err="1" smtClean="0"/>
              <a:t>Sphericity</a:t>
            </a:r>
            <a:endParaRPr lang="en-US" dirty="0"/>
          </a:p>
        </p:txBody>
      </p:sp>
      <p:pic>
        <p:nvPicPr>
          <p:cNvPr id="6" name="Picture 5"/>
          <p:cNvPicPr>
            <a:picLocks noChangeAspect="1"/>
          </p:cNvPicPr>
          <p:nvPr/>
        </p:nvPicPr>
        <p:blipFill>
          <a:blip r:embed="rId2"/>
          <a:stretch>
            <a:fillRect/>
          </a:stretch>
        </p:blipFill>
        <p:spPr>
          <a:xfrm>
            <a:off x="5540128" y="1489700"/>
            <a:ext cx="3603872" cy="5323739"/>
          </a:xfrm>
          <a:prstGeom prst="rect">
            <a:avLst/>
          </a:prstGeom>
        </p:spPr>
      </p:pic>
      <p:cxnSp>
        <p:nvCxnSpPr>
          <p:cNvPr id="13" name="Straight Connector 12"/>
          <p:cNvCxnSpPr/>
          <p:nvPr/>
        </p:nvCxnSpPr>
        <p:spPr>
          <a:xfrm>
            <a:off x="6925096" y="6175946"/>
            <a:ext cx="1073541" cy="136064"/>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637811" y="6175946"/>
            <a:ext cx="1360826" cy="136064"/>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637811" y="6243978"/>
            <a:ext cx="1708592" cy="0"/>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061179" y="2978289"/>
            <a:ext cx="574571" cy="423310"/>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7212382" y="2872461"/>
            <a:ext cx="272165" cy="559374"/>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61179" y="3181812"/>
            <a:ext cx="574571" cy="0"/>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7212382" y="2872461"/>
            <a:ext cx="272165" cy="559374"/>
          </a:xfrm>
          <a:prstGeom prst="line">
            <a:avLst/>
          </a:prstGeom>
          <a:ln w="9525" cmpd="sng">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p:nvPr>
        </p:nvSpPr>
        <p:spPr>
          <a:xfrm>
            <a:off x="156392" y="1581866"/>
            <a:ext cx="5632134" cy="4097244"/>
          </a:xfrm>
        </p:spPr>
        <p:txBody>
          <a:bodyPr>
            <a:normAutofit fontScale="92500" lnSpcReduction="10000"/>
          </a:bodyPr>
          <a:lstStyle/>
          <a:p>
            <a:r>
              <a:rPr lang="en-US" dirty="0" smtClean="0">
                <a:solidFill>
                  <a:srgbClr val="FF0000"/>
                </a:solidFill>
              </a:rPr>
              <a:t>First observation of jet structure </a:t>
            </a:r>
            <a:r>
              <a:rPr lang="en-US" dirty="0" smtClean="0"/>
              <a:t>by studying </a:t>
            </a:r>
            <a:r>
              <a:rPr lang="en-US" dirty="0" err="1" smtClean="0"/>
              <a:t>sphericity</a:t>
            </a:r>
            <a:r>
              <a:rPr lang="en-US" dirty="0" smtClean="0"/>
              <a:t> </a:t>
            </a:r>
            <a:r>
              <a:rPr lang="en-US" dirty="0"/>
              <a:t>distribution </a:t>
            </a:r>
            <a:r>
              <a:rPr lang="en-US" dirty="0" smtClean="0"/>
              <a:t>for different </a:t>
            </a:r>
            <a:r>
              <a:rPr lang="en-US" dirty="0" err="1"/>
              <a:t>E</a:t>
            </a:r>
            <a:r>
              <a:rPr lang="en-US" baseline="-25000" dirty="0" err="1"/>
              <a:t>cm</a:t>
            </a:r>
            <a:endParaRPr lang="en-US" baseline="-25000" dirty="0"/>
          </a:p>
          <a:p>
            <a:endParaRPr lang="en-US" dirty="0" smtClean="0"/>
          </a:p>
          <a:p>
            <a:r>
              <a:rPr lang="en-US" dirty="0" smtClean="0"/>
              <a:t>Compare </a:t>
            </a:r>
            <a:r>
              <a:rPr lang="en-US" dirty="0"/>
              <a:t>to a jet model and a </a:t>
            </a:r>
            <a:r>
              <a:rPr lang="en-US" dirty="0" smtClean="0"/>
              <a:t>phase space </a:t>
            </a:r>
            <a:r>
              <a:rPr lang="en-US" dirty="0"/>
              <a:t>model</a:t>
            </a:r>
          </a:p>
          <a:p>
            <a:endParaRPr lang="en-US" dirty="0" smtClean="0"/>
          </a:p>
          <a:p>
            <a:r>
              <a:rPr lang="en-US" dirty="0" smtClean="0"/>
              <a:t>As </a:t>
            </a:r>
            <a:r>
              <a:rPr lang="en-US" dirty="0" err="1"/>
              <a:t>E</a:t>
            </a:r>
            <a:r>
              <a:rPr lang="en-US" baseline="-25000" dirty="0" err="1"/>
              <a:t>cm</a:t>
            </a:r>
            <a:r>
              <a:rPr lang="en-US" dirty="0"/>
              <a:t> increase, data </a:t>
            </a:r>
            <a:r>
              <a:rPr lang="en-US" dirty="0" smtClean="0"/>
              <a:t>becomes consistent </a:t>
            </a:r>
            <a:r>
              <a:rPr lang="en-US" dirty="0"/>
              <a:t>with jet model</a:t>
            </a:r>
          </a:p>
        </p:txBody>
      </p:sp>
      <p:sp>
        <p:nvSpPr>
          <p:cNvPr id="10" name="TextBox 9"/>
          <p:cNvSpPr txBox="1"/>
          <p:nvPr/>
        </p:nvSpPr>
        <p:spPr>
          <a:xfrm>
            <a:off x="156391" y="5679110"/>
            <a:ext cx="5894049" cy="369332"/>
          </a:xfrm>
          <a:prstGeom prst="rect">
            <a:avLst/>
          </a:prstGeom>
          <a:noFill/>
        </p:spPr>
        <p:txBody>
          <a:bodyPr wrap="none" rtlCol="0">
            <a:spAutoFit/>
          </a:bodyPr>
          <a:lstStyle/>
          <a:p>
            <a:r>
              <a:rPr lang="en-US" dirty="0" smtClean="0"/>
              <a:t>SLAC-LBL collaboration, G. Hanson et al, PLB 35 (1975) 1609</a:t>
            </a:r>
            <a:endParaRPr lang="en-US" dirty="0"/>
          </a:p>
        </p:txBody>
      </p:sp>
    </p:spTree>
    <p:extLst>
      <p:ext uri="{BB962C8B-B14F-4D97-AF65-F5344CB8AC3E}">
        <p14:creationId xmlns:p14="http://schemas.microsoft.com/office/powerpoint/2010/main" val="3256376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variable - Thrust</a:t>
            </a:r>
            <a:endParaRPr lang="en-US" dirty="0"/>
          </a:p>
        </p:txBody>
      </p:sp>
      <p:sp>
        <p:nvSpPr>
          <p:cNvPr id="3" name="Content Placeholder 2"/>
          <p:cNvSpPr>
            <a:spLocks noGrp="1"/>
          </p:cNvSpPr>
          <p:nvPr>
            <p:ph idx="1"/>
          </p:nvPr>
        </p:nvSpPr>
        <p:spPr>
          <a:xfrm>
            <a:off x="156393" y="1087129"/>
            <a:ext cx="8987607" cy="1113337"/>
          </a:xfrm>
        </p:spPr>
        <p:txBody>
          <a:bodyPr>
            <a:normAutofit fontScale="77500" lnSpcReduction="20000"/>
          </a:bodyPr>
          <a:lstStyle/>
          <a:p>
            <a:r>
              <a:rPr lang="en-US" dirty="0" smtClean="0"/>
              <a:t>A linear alternative to </a:t>
            </a:r>
            <a:r>
              <a:rPr lang="en-US" dirty="0" err="1" smtClean="0"/>
              <a:t>sphericity</a:t>
            </a:r>
            <a:endParaRPr lang="en-US" dirty="0" smtClean="0"/>
          </a:p>
          <a:p>
            <a:endParaRPr lang="en-US" dirty="0" smtClean="0"/>
          </a:p>
          <a:p>
            <a:r>
              <a:rPr lang="en-US" dirty="0" smtClean="0"/>
              <a:t>Introduced in 1978 by Petra/DESY</a:t>
            </a:r>
          </a:p>
          <a:p>
            <a:endParaRPr lang="en-US" dirty="0" smtClean="0"/>
          </a:p>
          <a:p>
            <a:endParaRPr lang="en-US" dirty="0"/>
          </a:p>
          <a:p>
            <a:endParaRPr lang="en-US" dirty="0" smtClean="0"/>
          </a:p>
          <a:p>
            <a:endParaRPr lang="en-US" dirty="0"/>
          </a:p>
          <a:p>
            <a:endParaRPr lang="en-US" dirty="0" smtClean="0"/>
          </a:p>
          <a:p>
            <a:endParaRPr lang="en-US" dirty="0"/>
          </a:p>
        </p:txBody>
      </p:sp>
      <p:pic>
        <p:nvPicPr>
          <p:cNvPr id="11" name="Picture 10"/>
          <p:cNvPicPr>
            <a:picLocks noChangeAspect="1"/>
          </p:cNvPicPr>
          <p:nvPr/>
        </p:nvPicPr>
        <p:blipFill>
          <a:blip r:embed="rId3"/>
          <a:stretch>
            <a:fillRect/>
          </a:stretch>
        </p:blipFill>
        <p:spPr>
          <a:xfrm>
            <a:off x="919872" y="2559220"/>
            <a:ext cx="7200900" cy="901700"/>
          </a:xfrm>
          <a:prstGeom prst="rect">
            <a:avLst/>
          </a:prstGeom>
        </p:spPr>
      </p:pic>
      <p:pic>
        <p:nvPicPr>
          <p:cNvPr id="13" name="Picture 12"/>
          <p:cNvPicPr>
            <a:picLocks noChangeAspect="1"/>
          </p:cNvPicPr>
          <p:nvPr/>
        </p:nvPicPr>
        <p:blipFill>
          <a:blip r:embed="rId4"/>
          <a:stretch>
            <a:fillRect/>
          </a:stretch>
        </p:blipFill>
        <p:spPr>
          <a:xfrm>
            <a:off x="2165071" y="4988660"/>
            <a:ext cx="4415179" cy="1048516"/>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527817380"/>
              </p:ext>
            </p:extLst>
          </p:nvPr>
        </p:nvGraphicFramePr>
        <p:xfrm>
          <a:off x="3383543" y="3307740"/>
          <a:ext cx="1744662" cy="1296988"/>
        </p:xfrm>
        <a:graphic>
          <a:graphicData uri="http://schemas.openxmlformats.org/presentationml/2006/ole">
            <mc:AlternateContent xmlns:mc="http://schemas.openxmlformats.org/markup-compatibility/2006">
              <mc:Choice xmlns:v="urn:schemas-microsoft-com:vml" Requires="v">
                <p:oleObj spid="_x0000_s161866" name="Equation" r:id="rId5" imgW="1092200" imgH="812800" progId="Equation.3">
                  <p:embed/>
                </p:oleObj>
              </mc:Choice>
              <mc:Fallback>
                <p:oleObj name="Equation" r:id="rId5" imgW="1092200" imgH="812800" progId="Equation.3">
                  <p:embed/>
                  <p:pic>
                    <p:nvPicPr>
                      <p:cNvPr id="0" name=""/>
                      <p:cNvPicPr/>
                      <p:nvPr/>
                    </p:nvPicPr>
                    <p:blipFill>
                      <a:blip r:embed="rId6"/>
                      <a:stretch>
                        <a:fillRect/>
                      </a:stretch>
                    </p:blipFill>
                    <p:spPr>
                      <a:xfrm>
                        <a:off x="3383543" y="3307740"/>
                        <a:ext cx="1744662" cy="1296988"/>
                      </a:xfrm>
                      <a:prstGeom prst="rect">
                        <a:avLst/>
                      </a:prstGeom>
                    </p:spPr>
                  </p:pic>
                </p:oleObj>
              </mc:Fallback>
            </mc:AlternateContent>
          </a:graphicData>
        </a:graphic>
      </p:graphicFrame>
      <p:sp>
        <p:nvSpPr>
          <p:cNvPr id="7" name="TextBox 6"/>
          <p:cNvSpPr txBox="1"/>
          <p:nvPr/>
        </p:nvSpPr>
        <p:spPr>
          <a:xfrm>
            <a:off x="625211" y="4604728"/>
            <a:ext cx="7495561" cy="369332"/>
          </a:xfrm>
          <a:prstGeom prst="rect">
            <a:avLst/>
          </a:prstGeom>
          <a:noFill/>
        </p:spPr>
        <p:txBody>
          <a:bodyPr wrap="none" rtlCol="0">
            <a:spAutoFit/>
          </a:bodyPr>
          <a:lstStyle/>
          <a:p>
            <a:r>
              <a:rPr lang="en-US" dirty="0" smtClean="0"/>
              <a:t>Thrust axis: vector n for which maximum longitudinal momentum is obtained</a:t>
            </a:r>
            <a:endParaRPr lang="en-US" dirty="0"/>
          </a:p>
        </p:txBody>
      </p:sp>
      <p:sp>
        <p:nvSpPr>
          <p:cNvPr id="15" name="Rounded Rectangle 14"/>
          <p:cNvSpPr/>
          <p:nvPr/>
        </p:nvSpPr>
        <p:spPr>
          <a:xfrm>
            <a:off x="3261895" y="3320480"/>
            <a:ext cx="2018631" cy="1284247"/>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46777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Quark spin - Thrust</a:t>
            </a:r>
            <a:endParaRPr lang="en-US" dirty="0"/>
          </a:p>
        </p:txBody>
      </p:sp>
      <p:sp>
        <p:nvSpPr>
          <p:cNvPr id="3" name="Content Placeholder 2"/>
          <p:cNvSpPr>
            <a:spLocks noGrp="1"/>
          </p:cNvSpPr>
          <p:nvPr>
            <p:ph idx="1"/>
          </p:nvPr>
        </p:nvSpPr>
        <p:spPr/>
        <p:txBody>
          <a:bodyPr>
            <a:normAutofit/>
          </a:bodyPr>
          <a:lstStyle/>
          <a:p>
            <a:r>
              <a:rPr lang="en-US" dirty="0" smtClean="0"/>
              <a:t> Matrix element in the calculation of the cross section includes the spin information and prediction for the jet energies</a:t>
            </a:r>
          </a:p>
          <a:p>
            <a:endParaRPr lang="en-US" dirty="0"/>
          </a:p>
          <a:p>
            <a:endParaRPr lang="en-US" dirty="0" smtClean="0"/>
          </a:p>
          <a:p>
            <a:endParaRPr lang="en-US" dirty="0"/>
          </a:p>
          <a:p>
            <a:endParaRPr lang="en-US" dirty="0" smtClean="0"/>
          </a:p>
          <a:p>
            <a:endParaRPr lang="en-US" dirty="0"/>
          </a:p>
          <a:p>
            <a:endParaRPr lang="en-US" dirty="0" smtClean="0"/>
          </a:p>
        </p:txBody>
      </p:sp>
      <p:pic>
        <p:nvPicPr>
          <p:cNvPr id="7" name="Picture 6"/>
          <p:cNvPicPr>
            <a:picLocks noChangeAspect="1"/>
          </p:cNvPicPr>
          <p:nvPr/>
        </p:nvPicPr>
        <p:blipFill>
          <a:blip r:embed="rId3"/>
          <a:stretch>
            <a:fillRect/>
          </a:stretch>
        </p:blipFill>
        <p:spPr>
          <a:xfrm>
            <a:off x="389964" y="3222131"/>
            <a:ext cx="3245008" cy="2513051"/>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647423208"/>
              </p:ext>
            </p:extLst>
          </p:nvPr>
        </p:nvGraphicFramePr>
        <p:xfrm>
          <a:off x="4587975" y="3357829"/>
          <a:ext cx="2531871" cy="1046507"/>
        </p:xfrm>
        <a:graphic>
          <a:graphicData uri="http://schemas.openxmlformats.org/presentationml/2006/ole">
            <mc:AlternateContent xmlns:mc="http://schemas.openxmlformats.org/markup-compatibility/2006">
              <mc:Choice xmlns:v="urn:schemas-microsoft-com:vml" Requires="v">
                <p:oleObj spid="_x0000_s162959" name="Equation" r:id="rId4" imgW="952500" imgH="393700" progId="Equation.3">
                  <p:embed/>
                </p:oleObj>
              </mc:Choice>
              <mc:Fallback>
                <p:oleObj name="Equation" r:id="rId4" imgW="952500" imgH="393700" progId="Equation.3">
                  <p:embed/>
                  <p:pic>
                    <p:nvPicPr>
                      <p:cNvPr id="0" name=""/>
                      <p:cNvPicPr/>
                      <p:nvPr/>
                    </p:nvPicPr>
                    <p:blipFill>
                      <a:blip r:embed="rId5"/>
                      <a:stretch>
                        <a:fillRect/>
                      </a:stretch>
                    </p:blipFill>
                    <p:spPr>
                      <a:xfrm>
                        <a:off x="4587975" y="3357829"/>
                        <a:ext cx="2531871" cy="1046507"/>
                      </a:xfrm>
                      <a:prstGeom prst="rect">
                        <a:avLst/>
                      </a:prstGeom>
                    </p:spPr>
                  </p:pic>
                </p:oleObj>
              </mc:Fallback>
            </mc:AlternateContent>
          </a:graphicData>
        </a:graphic>
      </p:graphicFrame>
      <p:sp>
        <p:nvSpPr>
          <p:cNvPr id="11" name="TextBox 10"/>
          <p:cNvSpPr txBox="1"/>
          <p:nvPr/>
        </p:nvSpPr>
        <p:spPr>
          <a:xfrm>
            <a:off x="7838348" y="3722810"/>
            <a:ext cx="940845" cy="369332"/>
          </a:xfrm>
          <a:prstGeom prst="rect">
            <a:avLst/>
          </a:prstGeom>
          <a:noFill/>
        </p:spPr>
        <p:txBody>
          <a:bodyPr wrap="none" rtlCol="0">
            <a:spAutoFit/>
          </a:bodyPr>
          <a:lstStyle/>
          <a:p>
            <a:r>
              <a:rPr lang="en-US" dirty="0" smtClean="0"/>
              <a:t>Spin 1/2</a:t>
            </a:r>
            <a:endParaRPr lang="en-US" dirty="0"/>
          </a:p>
        </p:txBody>
      </p:sp>
      <p:graphicFrame>
        <p:nvGraphicFramePr>
          <p:cNvPr id="12" name="Object 11"/>
          <p:cNvGraphicFramePr>
            <a:graphicFrameLocks noChangeAspect="1"/>
          </p:cNvGraphicFramePr>
          <p:nvPr>
            <p:extLst>
              <p:ext uri="{D42A27DB-BD31-4B8C-83A1-F6EECF244321}">
                <p14:modId xmlns:p14="http://schemas.microsoft.com/office/powerpoint/2010/main" val="1678551536"/>
              </p:ext>
            </p:extLst>
          </p:nvPr>
        </p:nvGraphicFramePr>
        <p:xfrm>
          <a:off x="4587975" y="4496641"/>
          <a:ext cx="1992313" cy="1047750"/>
        </p:xfrm>
        <a:graphic>
          <a:graphicData uri="http://schemas.openxmlformats.org/presentationml/2006/ole">
            <mc:AlternateContent xmlns:mc="http://schemas.openxmlformats.org/markup-compatibility/2006">
              <mc:Choice xmlns:v="urn:schemas-microsoft-com:vml" Requires="v">
                <p:oleObj spid="_x0000_s162960" name="Equation" r:id="rId6" imgW="749300" imgH="393700" progId="Equation.3">
                  <p:embed/>
                </p:oleObj>
              </mc:Choice>
              <mc:Fallback>
                <p:oleObj name="Equation" r:id="rId6" imgW="749300" imgH="393700" progId="Equation.3">
                  <p:embed/>
                  <p:pic>
                    <p:nvPicPr>
                      <p:cNvPr id="0" name=""/>
                      <p:cNvPicPr/>
                      <p:nvPr/>
                    </p:nvPicPr>
                    <p:blipFill>
                      <a:blip r:embed="rId7"/>
                      <a:stretch>
                        <a:fillRect/>
                      </a:stretch>
                    </p:blipFill>
                    <p:spPr>
                      <a:xfrm>
                        <a:off x="4587975" y="4496641"/>
                        <a:ext cx="1992313" cy="1047750"/>
                      </a:xfrm>
                      <a:prstGeom prst="rect">
                        <a:avLst/>
                      </a:prstGeom>
                    </p:spPr>
                  </p:pic>
                </p:oleObj>
              </mc:Fallback>
            </mc:AlternateContent>
          </a:graphicData>
        </a:graphic>
      </p:graphicFrame>
      <p:sp>
        <p:nvSpPr>
          <p:cNvPr id="13" name="TextBox 12"/>
          <p:cNvSpPr txBox="1"/>
          <p:nvPr/>
        </p:nvSpPr>
        <p:spPr>
          <a:xfrm>
            <a:off x="7912204" y="4822877"/>
            <a:ext cx="774596" cy="369332"/>
          </a:xfrm>
          <a:prstGeom prst="rect">
            <a:avLst/>
          </a:prstGeom>
          <a:noFill/>
        </p:spPr>
        <p:txBody>
          <a:bodyPr wrap="none" rtlCol="0">
            <a:spAutoFit/>
          </a:bodyPr>
          <a:lstStyle/>
          <a:p>
            <a:r>
              <a:rPr lang="en-US" dirty="0" smtClean="0"/>
              <a:t>Spin 0</a:t>
            </a:r>
            <a:endParaRPr lang="en-US" dirty="0"/>
          </a:p>
        </p:txBody>
      </p:sp>
    </p:spTree>
    <p:extLst>
      <p:ext uri="{BB962C8B-B14F-4D97-AF65-F5344CB8AC3E}">
        <p14:creationId xmlns:p14="http://schemas.microsoft.com/office/powerpoint/2010/main" val="342777086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Quark spin - Thrust</a:t>
            </a:r>
            <a:endParaRPr lang="en-US" dirty="0"/>
          </a:p>
        </p:txBody>
      </p:sp>
      <p:sp>
        <p:nvSpPr>
          <p:cNvPr id="3" name="Content Placeholder 2"/>
          <p:cNvSpPr>
            <a:spLocks noGrp="1"/>
          </p:cNvSpPr>
          <p:nvPr>
            <p:ph idx="1"/>
          </p:nvPr>
        </p:nvSpPr>
        <p:spPr>
          <a:xfrm>
            <a:off x="156392" y="1581866"/>
            <a:ext cx="4062458" cy="4957254"/>
          </a:xfrm>
        </p:spPr>
        <p:txBody>
          <a:bodyPr>
            <a:normAutofit lnSpcReduction="10000"/>
          </a:bodyPr>
          <a:lstStyle/>
          <a:p>
            <a:r>
              <a:rPr lang="en-US" dirty="0" smtClean="0"/>
              <a:t>To measure the quark direction we take the thrust direction </a:t>
            </a:r>
          </a:p>
          <a:p>
            <a:endParaRPr lang="en-US" dirty="0"/>
          </a:p>
          <a:p>
            <a:r>
              <a:rPr lang="en-US" dirty="0" smtClean="0"/>
              <a:t>Then using the angle between the thrust axis and the beam, quarks have spin 1/2</a:t>
            </a:r>
            <a:endParaRPr lang="en-US" dirty="0"/>
          </a:p>
        </p:txBody>
      </p:sp>
      <p:pic>
        <p:nvPicPr>
          <p:cNvPr id="7" name="Picture 6"/>
          <p:cNvPicPr>
            <a:picLocks noChangeAspect="1"/>
          </p:cNvPicPr>
          <p:nvPr/>
        </p:nvPicPr>
        <p:blipFill>
          <a:blip r:embed="rId2"/>
          <a:stretch>
            <a:fillRect/>
          </a:stretch>
        </p:blipFill>
        <p:spPr>
          <a:xfrm>
            <a:off x="4218850" y="1581866"/>
            <a:ext cx="4623925" cy="4805410"/>
          </a:xfrm>
          <a:prstGeom prst="rect">
            <a:avLst/>
          </a:prstGeom>
        </p:spPr>
      </p:pic>
    </p:spTree>
    <p:extLst>
      <p:ext uri="{BB962C8B-B14F-4D97-AF65-F5344CB8AC3E}">
        <p14:creationId xmlns:p14="http://schemas.microsoft.com/office/powerpoint/2010/main" val="3624051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Implications (I) </a:t>
            </a:r>
            <a:r>
              <a:rPr lang="en-US" dirty="0" smtClean="0"/>
              <a:t>- running α</a:t>
            </a:r>
            <a:r>
              <a:rPr lang="en-US" baseline="-25000" dirty="0" smtClean="0"/>
              <a:t>s</a:t>
            </a:r>
            <a:endParaRPr lang="en-US" dirty="0"/>
          </a:p>
        </p:txBody>
      </p:sp>
      <p:sp>
        <p:nvSpPr>
          <p:cNvPr id="3" name="Content Placeholder 2"/>
          <p:cNvSpPr>
            <a:spLocks noGrp="1"/>
          </p:cNvSpPr>
          <p:nvPr>
            <p:ph idx="1"/>
          </p:nvPr>
        </p:nvSpPr>
        <p:spPr>
          <a:xfrm>
            <a:off x="156392" y="1224661"/>
            <a:ext cx="8845560" cy="5001814"/>
          </a:xfrm>
        </p:spPr>
        <p:txBody>
          <a:bodyPr>
            <a:normAutofit/>
          </a:bodyPr>
          <a:lstStyle/>
          <a:p>
            <a:r>
              <a:rPr lang="en-US" sz="2800" dirty="0" smtClean="0"/>
              <a:t>Experimentally tested</a:t>
            </a:r>
          </a:p>
          <a:p>
            <a:pPr lvl="1"/>
            <a:r>
              <a:rPr lang="en-US" sz="2400" dirty="0" smtClean="0"/>
              <a:t>Different techniques agree at a single Q</a:t>
            </a:r>
            <a:r>
              <a:rPr lang="en-US" sz="2400" baseline="30000" dirty="0" smtClean="0"/>
              <a:t>2</a:t>
            </a:r>
            <a:r>
              <a:rPr lang="en-US" sz="2400" dirty="0" smtClean="0"/>
              <a:t> </a:t>
            </a:r>
            <a:endParaRPr lang="en-US" sz="2400" dirty="0"/>
          </a:p>
          <a:p>
            <a:pPr lvl="1"/>
            <a:r>
              <a:rPr lang="en-US" sz="2400" dirty="0" smtClean="0"/>
              <a:t>Most measurements done at the </a:t>
            </a:r>
            <a:r>
              <a:rPr lang="en-US" sz="2400" dirty="0" err="1" smtClean="0"/>
              <a:t>M</a:t>
            </a:r>
            <a:r>
              <a:rPr lang="en-US" sz="2400" baseline="-25000" dirty="0" err="1" smtClean="0"/>
              <a:t>z</a:t>
            </a:r>
            <a:r>
              <a:rPr lang="en-US" sz="2400" dirty="0" smtClean="0"/>
              <a:t> scale with  LEP data</a:t>
            </a:r>
            <a:endParaRPr lang="en-US" sz="24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smtClean="0"/>
          </a:p>
          <a:p>
            <a:endParaRPr lang="en-US" sz="2800" dirty="0" smtClean="0"/>
          </a:p>
          <a:p>
            <a:endParaRPr lang="en-US" sz="2800" dirty="0" smtClean="0"/>
          </a:p>
        </p:txBody>
      </p:sp>
      <p:pic>
        <p:nvPicPr>
          <p:cNvPr id="6" name="Picture 5"/>
          <p:cNvPicPr>
            <a:picLocks noChangeAspect="1"/>
          </p:cNvPicPr>
          <p:nvPr/>
        </p:nvPicPr>
        <p:blipFill>
          <a:blip r:embed="rId2"/>
          <a:stretch>
            <a:fillRect/>
          </a:stretch>
        </p:blipFill>
        <p:spPr>
          <a:xfrm>
            <a:off x="730250" y="2784270"/>
            <a:ext cx="3796503" cy="3530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a:stretch>
            <a:fillRect/>
          </a:stretch>
        </p:blipFill>
        <p:spPr>
          <a:xfrm>
            <a:off x="4926309" y="2784270"/>
            <a:ext cx="3462360" cy="366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8495881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QCD corrections to </a:t>
            </a:r>
            <a:r>
              <a:rPr lang="en-US" dirty="0" err="1"/>
              <a:t>e</a:t>
            </a:r>
            <a:r>
              <a:rPr lang="en-US" baseline="30000" dirty="0" err="1"/>
              <a:t>+</a:t>
            </a:r>
            <a:r>
              <a:rPr lang="en-US" dirty="0" err="1"/>
              <a:t>e</a:t>
            </a:r>
            <a:r>
              <a:rPr lang="en-US" baseline="30000" dirty="0"/>
              <a:t>-</a:t>
            </a:r>
            <a:r>
              <a:rPr lang="en-US" dirty="0"/>
              <a:t> to hadrons </a:t>
            </a:r>
          </a:p>
        </p:txBody>
      </p:sp>
      <p:pic>
        <p:nvPicPr>
          <p:cNvPr id="3" name="Picture 2"/>
          <p:cNvPicPr>
            <a:picLocks noChangeAspect="1"/>
          </p:cNvPicPr>
          <p:nvPr/>
        </p:nvPicPr>
        <p:blipFill>
          <a:blip r:embed="rId2"/>
          <a:stretch>
            <a:fillRect/>
          </a:stretch>
        </p:blipFill>
        <p:spPr>
          <a:xfrm>
            <a:off x="4545502" y="2705100"/>
            <a:ext cx="3136900" cy="1447800"/>
          </a:xfrm>
          <a:prstGeom prst="rect">
            <a:avLst/>
          </a:prstGeom>
        </p:spPr>
      </p:pic>
      <p:pic>
        <p:nvPicPr>
          <p:cNvPr id="8" name="Picture 7"/>
          <p:cNvPicPr>
            <a:picLocks noChangeAspect="1"/>
          </p:cNvPicPr>
          <p:nvPr/>
        </p:nvPicPr>
        <p:blipFill>
          <a:blip r:embed="rId3"/>
          <a:stretch>
            <a:fillRect/>
          </a:stretch>
        </p:blipFill>
        <p:spPr>
          <a:xfrm>
            <a:off x="4482002" y="2717800"/>
            <a:ext cx="3263900" cy="1422400"/>
          </a:xfrm>
          <a:prstGeom prst="rect">
            <a:avLst/>
          </a:prstGeom>
        </p:spPr>
      </p:pic>
      <p:pic>
        <p:nvPicPr>
          <p:cNvPr id="10" name="Picture 9"/>
          <p:cNvPicPr>
            <a:picLocks noChangeAspect="1"/>
          </p:cNvPicPr>
          <p:nvPr/>
        </p:nvPicPr>
        <p:blipFill>
          <a:blip r:embed="rId3"/>
          <a:stretch>
            <a:fillRect/>
          </a:stretch>
        </p:blipFill>
        <p:spPr>
          <a:xfrm>
            <a:off x="4482002" y="2717800"/>
            <a:ext cx="3263900" cy="1422400"/>
          </a:xfrm>
          <a:prstGeom prst="rect">
            <a:avLst/>
          </a:prstGeom>
        </p:spPr>
      </p:pic>
      <p:pic>
        <p:nvPicPr>
          <p:cNvPr id="11" name="Picture 10"/>
          <p:cNvPicPr>
            <a:picLocks noChangeAspect="1"/>
          </p:cNvPicPr>
          <p:nvPr/>
        </p:nvPicPr>
        <p:blipFill>
          <a:blip r:embed="rId3"/>
          <a:stretch>
            <a:fillRect/>
          </a:stretch>
        </p:blipFill>
        <p:spPr>
          <a:xfrm>
            <a:off x="4482002" y="2717800"/>
            <a:ext cx="3263900" cy="1422400"/>
          </a:xfrm>
          <a:prstGeom prst="rect">
            <a:avLst/>
          </a:prstGeom>
        </p:spPr>
      </p:pic>
      <p:pic>
        <p:nvPicPr>
          <p:cNvPr id="12" name="Picture 11"/>
          <p:cNvPicPr>
            <a:picLocks noChangeAspect="1"/>
          </p:cNvPicPr>
          <p:nvPr/>
        </p:nvPicPr>
        <p:blipFill>
          <a:blip r:embed="rId3"/>
          <a:stretch>
            <a:fillRect/>
          </a:stretch>
        </p:blipFill>
        <p:spPr>
          <a:xfrm>
            <a:off x="4482002" y="2717800"/>
            <a:ext cx="3263900" cy="1422400"/>
          </a:xfrm>
          <a:prstGeom prst="rect">
            <a:avLst/>
          </a:prstGeom>
        </p:spPr>
      </p:pic>
      <p:pic>
        <p:nvPicPr>
          <p:cNvPr id="13" name="Picture 12"/>
          <p:cNvPicPr>
            <a:picLocks noChangeAspect="1"/>
          </p:cNvPicPr>
          <p:nvPr/>
        </p:nvPicPr>
        <p:blipFill>
          <a:blip r:embed="rId3"/>
          <a:stretch>
            <a:fillRect/>
          </a:stretch>
        </p:blipFill>
        <p:spPr>
          <a:xfrm>
            <a:off x="4482002" y="2717800"/>
            <a:ext cx="3263900" cy="1422400"/>
          </a:xfrm>
          <a:prstGeom prst="rect">
            <a:avLst/>
          </a:prstGeom>
        </p:spPr>
      </p:pic>
      <p:pic>
        <p:nvPicPr>
          <p:cNvPr id="14" name="Picture 13"/>
          <p:cNvPicPr>
            <a:picLocks noChangeAspect="1"/>
          </p:cNvPicPr>
          <p:nvPr/>
        </p:nvPicPr>
        <p:blipFill>
          <a:blip r:embed="rId3"/>
          <a:stretch>
            <a:fillRect/>
          </a:stretch>
        </p:blipFill>
        <p:spPr>
          <a:xfrm>
            <a:off x="4482002" y="2717800"/>
            <a:ext cx="3263900" cy="1422400"/>
          </a:xfrm>
          <a:prstGeom prst="rect">
            <a:avLst/>
          </a:prstGeom>
        </p:spPr>
      </p:pic>
      <p:pic>
        <p:nvPicPr>
          <p:cNvPr id="15" name="Picture 14"/>
          <p:cNvPicPr>
            <a:picLocks noChangeAspect="1"/>
          </p:cNvPicPr>
          <p:nvPr/>
        </p:nvPicPr>
        <p:blipFill>
          <a:blip r:embed="rId3"/>
          <a:stretch>
            <a:fillRect/>
          </a:stretch>
        </p:blipFill>
        <p:spPr>
          <a:xfrm>
            <a:off x="4482002" y="2717800"/>
            <a:ext cx="3263900" cy="1422400"/>
          </a:xfrm>
          <a:prstGeom prst="rect">
            <a:avLst/>
          </a:prstGeom>
        </p:spPr>
      </p:pic>
      <p:pic>
        <p:nvPicPr>
          <p:cNvPr id="16" name="Picture 15"/>
          <p:cNvPicPr>
            <a:picLocks noChangeAspect="1"/>
          </p:cNvPicPr>
          <p:nvPr/>
        </p:nvPicPr>
        <p:blipFill>
          <a:blip r:embed="rId3"/>
          <a:stretch>
            <a:fillRect/>
          </a:stretch>
        </p:blipFill>
        <p:spPr>
          <a:xfrm>
            <a:off x="4482002" y="2717800"/>
            <a:ext cx="3263900" cy="1422400"/>
          </a:xfrm>
          <a:prstGeom prst="rect">
            <a:avLst/>
          </a:prstGeom>
        </p:spPr>
      </p:pic>
      <p:pic>
        <p:nvPicPr>
          <p:cNvPr id="17" name="Picture 16"/>
          <p:cNvPicPr>
            <a:picLocks noChangeAspect="1"/>
          </p:cNvPicPr>
          <p:nvPr/>
        </p:nvPicPr>
        <p:blipFill>
          <a:blip r:embed="rId3"/>
          <a:stretch>
            <a:fillRect/>
          </a:stretch>
        </p:blipFill>
        <p:spPr>
          <a:xfrm>
            <a:off x="4482002" y="2717800"/>
            <a:ext cx="3263900" cy="1422400"/>
          </a:xfrm>
          <a:prstGeom prst="rect">
            <a:avLst/>
          </a:prstGeom>
        </p:spPr>
      </p:pic>
      <p:pic>
        <p:nvPicPr>
          <p:cNvPr id="18" name="Picture 17"/>
          <p:cNvPicPr>
            <a:picLocks noChangeAspect="1"/>
          </p:cNvPicPr>
          <p:nvPr/>
        </p:nvPicPr>
        <p:blipFill>
          <a:blip r:embed="rId3"/>
          <a:stretch>
            <a:fillRect/>
          </a:stretch>
        </p:blipFill>
        <p:spPr>
          <a:xfrm>
            <a:off x="4482002" y="2717800"/>
            <a:ext cx="3263900" cy="1422400"/>
          </a:xfrm>
          <a:prstGeom prst="rect">
            <a:avLst/>
          </a:prstGeom>
        </p:spPr>
      </p:pic>
      <p:pic>
        <p:nvPicPr>
          <p:cNvPr id="19" name="Picture 18"/>
          <p:cNvPicPr>
            <a:picLocks noChangeAspect="1"/>
          </p:cNvPicPr>
          <p:nvPr/>
        </p:nvPicPr>
        <p:blipFill>
          <a:blip r:embed="rId3"/>
          <a:stretch>
            <a:fillRect/>
          </a:stretch>
        </p:blipFill>
        <p:spPr>
          <a:xfrm>
            <a:off x="4482002" y="2717800"/>
            <a:ext cx="3263900" cy="1422400"/>
          </a:xfrm>
          <a:prstGeom prst="rect">
            <a:avLst/>
          </a:prstGeom>
        </p:spPr>
      </p:pic>
      <p:pic>
        <p:nvPicPr>
          <p:cNvPr id="20" name="Picture 19"/>
          <p:cNvPicPr>
            <a:picLocks noChangeAspect="1"/>
          </p:cNvPicPr>
          <p:nvPr/>
        </p:nvPicPr>
        <p:blipFill>
          <a:blip r:embed="rId3"/>
          <a:stretch>
            <a:fillRect/>
          </a:stretch>
        </p:blipFill>
        <p:spPr>
          <a:xfrm>
            <a:off x="4482002" y="2717800"/>
            <a:ext cx="3263900" cy="1422400"/>
          </a:xfrm>
          <a:prstGeom prst="rect">
            <a:avLst/>
          </a:prstGeom>
        </p:spPr>
      </p:pic>
      <p:pic>
        <p:nvPicPr>
          <p:cNvPr id="21" name="Picture 20"/>
          <p:cNvPicPr>
            <a:picLocks noChangeAspect="1"/>
          </p:cNvPicPr>
          <p:nvPr/>
        </p:nvPicPr>
        <p:blipFill>
          <a:blip r:embed="rId3"/>
          <a:stretch>
            <a:fillRect/>
          </a:stretch>
        </p:blipFill>
        <p:spPr>
          <a:xfrm>
            <a:off x="4482002" y="2717800"/>
            <a:ext cx="3263900" cy="1422400"/>
          </a:xfrm>
          <a:prstGeom prst="rect">
            <a:avLst/>
          </a:prstGeom>
        </p:spPr>
      </p:pic>
      <p:pic>
        <p:nvPicPr>
          <p:cNvPr id="22" name="Picture 21"/>
          <p:cNvPicPr>
            <a:picLocks noChangeAspect="1"/>
          </p:cNvPicPr>
          <p:nvPr/>
        </p:nvPicPr>
        <p:blipFill>
          <a:blip r:embed="rId3"/>
          <a:stretch>
            <a:fillRect/>
          </a:stretch>
        </p:blipFill>
        <p:spPr>
          <a:xfrm>
            <a:off x="4482002" y="2717800"/>
            <a:ext cx="3263900" cy="1422400"/>
          </a:xfrm>
          <a:prstGeom prst="rect">
            <a:avLst/>
          </a:prstGeom>
        </p:spPr>
      </p:pic>
      <p:pic>
        <p:nvPicPr>
          <p:cNvPr id="23" name="Picture 22"/>
          <p:cNvPicPr>
            <a:picLocks noChangeAspect="1"/>
          </p:cNvPicPr>
          <p:nvPr/>
        </p:nvPicPr>
        <p:blipFill>
          <a:blip r:embed="rId3"/>
          <a:stretch>
            <a:fillRect/>
          </a:stretch>
        </p:blipFill>
        <p:spPr>
          <a:xfrm>
            <a:off x="4482002" y="2717800"/>
            <a:ext cx="3263900" cy="1422400"/>
          </a:xfrm>
          <a:prstGeom prst="rect">
            <a:avLst/>
          </a:prstGeom>
        </p:spPr>
      </p:pic>
      <p:pic>
        <p:nvPicPr>
          <p:cNvPr id="24" name="Picture 23"/>
          <p:cNvPicPr>
            <a:picLocks noChangeAspect="1"/>
          </p:cNvPicPr>
          <p:nvPr/>
        </p:nvPicPr>
        <p:blipFill>
          <a:blip r:embed="rId3"/>
          <a:stretch>
            <a:fillRect/>
          </a:stretch>
        </p:blipFill>
        <p:spPr>
          <a:xfrm>
            <a:off x="4482002" y="2717800"/>
            <a:ext cx="3263900" cy="1422400"/>
          </a:xfrm>
          <a:prstGeom prst="rect">
            <a:avLst/>
          </a:prstGeom>
        </p:spPr>
      </p:pic>
      <p:sp>
        <p:nvSpPr>
          <p:cNvPr id="27" name="TextBox 26"/>
          <p:cNvSpPr txBox="1"/>
          <p:nvPr/>
        </p:nvSpPr>
        <p:spPr>
          <a:xfrm>
            <a:off x="2933700" y="6093761"/>
            <a:ext cx="3595080" cy="369332"/>
          </a:xfrm>
          <a:prstGeom prst="rect">
            <a:avLst/>
          </a:prstGeom>
          <a:noFill/>
        </p:spPr>
        <p:txBody>
          <a:bodyPr wrap="none" rtlCol="0">
            <a:spAutoFit/>
          </a:bodyPr>
          <a:lstStyle/>
          <a:p>
            <a:r>
              <a:rPr lang="en-US" dirty="0" smtClean="0"/>
              <a:t>The 2 and 3 jet cross section diverge </a:t>
            </a:r>
            <a:endParaRPr lang="en-US" dirty="0"/>
          </a:p>
        </p:txBody>
      </p:sp>
      <p:sp>
        <p:nvSpPr>
          <p:cNvPr id="28" name="TextBox 27"/>
          <p:cNvSpPr txBox="1"/>
          <p:nvPr/>
        </p:nvSpPr>
        <p:spPr>
          <a:xfrm>
            <a:off x="1611315" y="1595382"/>
            <a:ext cx="629988" cy="369332"/>
          </a:xfrm>
          <a:prstGeom prst="rect">
            <a:avLst/>
          </a:prstGeom>
          <a:noFill/>
        </p:spPr>
        <p:txBody>
          <a:bodyPr wrap="none" rtlCol="0">
            <a:spAutoFit/>
          </a:bodyPr>
          <a:lstStyle/>
          <a:p>
            <a:r>
              <a:rPr lang="en-US" dirty="0" smtClean="0"/>
              <a:t>2-jet </a:t>
            </a:r>
            <a:endParaRPr lang="en-US" dirty="0"/>
          </a:p>
        </p:txBody>
      </p:sp>
      <p:sp>
        <p:nvSpPr>
          <p:cNvPr id="29" name="TextBox 28"/>
          <p:cNvSpPr txBox="1"/>
          <p:nvPr/>
        </p:nvSpPr>
        <p:spPr>
          <a:xfrm>
            <a:off x="1648721" y="3955534"/>
            <a:ext cx="616688" cy="369332"/>
          </a:xfrm>
          <a:prstGeom prst="rect">
            <a:avLst/>
          </a:prstGeom>
          <a:noFill/>
        </p:spPr>
        <p:txBody>
          <a:bodyPr wrap="none" rtlCol="0">
            <a:spAutoFit/>
          </a:bodyPr>
          <a:lstStyle/>
          <a:p>
            <a:r>
              <a:rPr lang="en-US" dirty="0" smtClean="0"/>
              <a:t>3-jet</a:t>
            </a:r>
            <a:endParaRPr lang="en-US" dirty="0"/>
          </a:p>
        </p:txBody>
      </p:sp>
      <p:pic>
        <p:nvPicPr>
          <p:cNvPr id="25" name="Picture 24"/>
          <p:cNvPicPr>
            <a:picLocks noChangeAspect="1"/>
          </p:cNvPicPr>
          <p:nvPr/>
        </p:nvPicPr>
        <p:blipFill>
          <a:blip r:embed="rId4"/>
          <a:stretch>
            <a:fillRect/>
          </a:stretch>
        </p:blipFill>
        <p:spPr>
          <a:xfrm>
            <a:off x="1866341" y="2121191"/>
            <a:ext cx="6426200" cy="1435100"/>
          </a:xfrm>
          <a:prstGeom prst="rect">
            <a:avLst/>
          </a:prstGeom>
        </p:spPr>
      </p:pic>
      <p:pic>
        <p:nvPicPr>
          <p:cNvPr id="26" name="Picture 25"/>
          <p:cNvPicPr>
            <a:picLocks noChangeAspect="1"/>
          </p:cNvPicPr>
          <p:nvPr/>
        </p:nvPicPr>
        <p:blipFill>
          <a:blip r:embed="rId5"/>
          <a:stretch>
            <a:fillRect/>
          </a:stretch>
        </p:blipFill>
        <p:spPr>
          <a:xfrm>
            <a:off x="1886134" y="4509128"/>
            <a:ext cx="6451600" cy="1231900"/>
          </a:xfrm>
          <a:prstGeom prst="rect">
            <a:avLst/>
          </a:prstGeom>
        </p:spPr>
      </p:pic>
      <p:cxnSp>
        <p:nvCxnSpPr>
          <p:cNvPr id="34" name="Straight Connector 33"/>
          <p:cNvCxnSpPr/>
          <p:nvPr/>
        </p:nvCxnSpPr>
        <p:spPr>
          <a:xfrm>
            <a:off x="1866341" y="2135790"/>
            <a:ext cx="0" cy="1347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8292541" y="2048022"/>
            <a:ext cx="0" cy="1347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292541" y="1800988"/>
            <a:ext cx="394259" cy="584776"/>
          </a:xfrm>
          <a:prstGeom prst="rect">
            <a:avLst/>
          </a:prstGeom>
          <a:noFill/>
        </p:spPr>
        <p:txBody>
          <a:bodyPr wrap="none" rtlCol="0">
            <a:spAutoFit/>
          </a:bodyPr>
          <a:lstStyle/>
          <a:p>
            <a:r>
              <a:rPr lang="en-US" sz="3200" dirty="0" smtClean="0">
                <a:solidFill>
                  <a:srgbClr val="FF0000"/>
                </a:solidFill>
              </a:rPr>
              <a:t>2</a:t>
            </a:r>
            <a:endParaRPr lang="en-US" sz="3200" dirty="0">
              <a:solidFill>
                <a:srgbClr val="FF0000"/>
              </a:solidFill>
            </a:endParaRPr>
          </a:p>
        </p:txBody>
      </p:sp>
      <p:cxnSp>
        <p:nvCxnSpPr>
          <p:cNvPr id="38" name="Straight Connector 37"/>
          <p:cNvCxnSpPr/>
          <p:nvPr/>
        </p:nvCxnSpPr>
        <p:spPr>
          <a:xfrm>
            <a:off x="1868051" y="4539364"/>
            <a:ext cx="0" cy="1347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8142535" y="4423932"/>
            <a:ext cx="0" cy="1347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8142535" y="4140200"/>
            <a:ext cx="394259" cy="584776"/>
          </a:xfrm>
          <a:prstGeom prst="rect">
            <a:avLst/>
          </a:prstGeom>
          <a:noFill/>
        </p:spPr>
        <p:txBody>
          <a:bodyPr wrap="none" rtlCol="0">
            <a:spAutoFit/>
          </a:bodyPr>
          <a:lstStyle/>
          <a:p>
            <a:r>
              <a:rPr lang="en-US" sz="3200" dirty="0" smtClean="0">
                <a:solidFill>
                  <a:srgbClr val="FF0000"/>
                </a:solidFill>
              </a:rPr>
              <a:t>2</a:t>
            </a:r>
            <a:endParaRPr lang="en-US" sz="3200" dirty="0">
              <a:solidFill>
                <a:srgbClr val="FF0000"/>
              </a:solidFill>
            </a:endParaRPr>
          </a:p>
        </p:txBody>
      </p:sp>
    </p:spTree>
    <p:extLst>
      <p:ext uri="{BB962C8B-B14F-4D97-AF65-F5344CB8AC3E}">
        <p14:creationId xmlns:p14="http://schemas.microsoft.com/office/powerpoint/2010/main" val="6849287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t>
            </a:r>
            <a:r>
              <a:rPr lang="en-US" baseline="30000" dirty="0" err="1"/>
              <a:t>+</a:t>
            </a:r>
            <a:r>
              <a:rPr lang="en-US" dirty="0" err="1"/>
              <a:t>e</a:t>
            </a:r>
            <a:r>
              <a:rPr lang="en-US" baseline="30000" dirty="0"/>
              <a:t>-</a:t>
            </a:r>
            <a:r>
              <a:rPr lang="en-US" dirty="0"/>
              <a:t> to hadrons </a:t>
            </a:r>
            <a:r>
              <a:rPr lang="en-US" dirty="0" smtClean="0"/>
              <a:t>at tree level</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7" name="Picture 6"/>
          <p:cNvPicPr>
            <a:picLocks noChangeAspect="1"/>
          </p:cNvPicPr>
          <p:nvPr/>
        </p:nvPicPr>
        <p:blipFill>
          <a:blip r:embed="rId3"/>
          <a:stretch>
            <a:fillRect/>
          </a:stretch>
        </p:blipFill>
        <p:spPr>
          <a:xfrm>
            <a:off x="156392" y="1581866"/>
            <a:ext cx="3975100" cy="2832100"/>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971461489"/>
              </p:ext>
            </p:extLst>
          </p:nvPr>
        </p:nvGraphicFramePr>
        <p:xfrm>
          <a:off x="5431047" y="5492897"/>
          <a:ext cx="2147888" cy="868362"/>
        </p:xfrm>
        <a:graphic>
          <a:graphicData uri="http://schemas.openxmlformats.org/presentationml/2006/ole">
            <mc:AlternateContent xmlns:mc="http://schemas.openxmlformats.org/markup-compatibility/2006">
              <mc:Choice xmlns:v="urn:schemas-microsoft-com:vml" Requires="v">
                <p:oleObj spid="_x0000_s163914" name="Equation" r:id="rId4" imgW="1066800" imgH="431800" progId="Equation.3">
                  <p:embed/>
                </p:oleObj>
              </mc:Choice>
              <mc:Fallback>
                <p:oleObj name="Equation" r:id="rId4" imgW="1066800" imgH="431800" progId="Equation.3">
                  <p:embed/>
                  <p:pic>
                    <p:nvPicPr>
                      <p:cNvPr id="0" name=""/>
                      <p:cNvPicPr/>
                      <p:nvPr/>
                    </p:nvPicPr>
                    <p:blipFill>
                      <a:blip r:embed="rId5"/>
                      <a:stretch>
                        <a:fillRect/>
                      </a:stretch>
                    </p:blipFill>
                    <p:spPr>
                      <a:xfrm>
                        <a:off x="5431047" y="5492897"/>
                        <a:ext cx="2147888" cy="868362"/>
                      </a:xfrm>
                      <a:prstGeom prst="rect">
                        <a:avLst/>
                      </a:prstGeom>
                    </p:spPr>
                  </p:pic>
                </p:oleObj>
              </mc:Fallback>
            </mc:AlternateContent>
          </a:graphicData>
        </a:graphic>
      </p:graphicFrame>
      <p:pic>
        <p:nvPicPr>
          <p:cNvPr id="6" name="Picture 5"/>
          <p:cNvPicPr>
            <a:picLocks noChangeAspect="1"/>
          </p:cNvPicPr>
          <p:nvPr/>
        </p:nvPicPr>
        <p:blipFill>
          <a:blip r:embed="rId6"/>
          <a:stretch>
            <a:fillRect/>
          </a:stretch>
        </p:blipFill>
        <p:spPr>
          <a:xfrm>
            <a:off x="4729843" y="1581866"/>
            <a:ext cx="4112931" cy="2719104"/>
          </a:xfrm>
          <a:prstGeom prst="rect">
            <a:avLst/>
          </a:prstGeom>
        </p:spPr>
      </p:pic>
      <p:sp>
        <p:nvSpPr>
          <p:cNvPr id="11" name="TextBox 10"/>
          <p:cNvSpPr txBox="1"/>
          <p:nvPr/>
        </p:nvSpPr>
        <p:spPr>
          <a:xfrm>
            <a:off x="200673" y="4744758"/>
            <a:ext cx="6999520" cy="923330"/>
          </a:xfrm>
          <a:prstGeom prst="rect">
            <a:avLst/>
          </a:prstGeom>
          <a:noFill/>
        </p:spPr>
        <p:txBody>
          <a:bodyPr wrap="none" rtlCol="0">
            <a:spAutoFit/>
          </a:bodyPr>
          <a:lstStyle/>
          <a:p>
            <a:r>
              <a:rPr lang="en-US" dirty="0" smtClean="0"/>
              <a:t>Same graph as for muon pairs</a:t>
            </a:r>
          </a:p>
          <a:p>
            <a:r>
              <a:rPr lang="en-US" dirty="0" smtClean="0"/>
              <a:t>But with fractional electrical charge for the quarks (smaller cross section)</a:t>
            </a:r>
          </a:p>
          <a:p>
            <a:r>
              <a:rPr lang="en-US" dirty="0" smtClean="0"/>
              <a:t>And larger cross section by </a:t>
            </a:r>
            <a:r>
              <a:rPr lang="en-US" dirty="0" err="1" smtClean="0"/>
              <a:t>N</a:t>
            </a:r>
            <a:r>
              <a:rPr lang="en-US" baseline="-25000" dirty="0" err="1" smtClean="0"/>
              <a:t>c</a:t>
            </a:r>
            <a:r>
              <a:rPr lang="en-US" dirty="0" smtClean="0"/>
              <a:t>=3</a:t>
            </a:r>
            <a:endParaRPr lang="en-US" dirty="0"/>
          </a:p>
        </p:txBody>
      </p:sp>
      <p:sp>
        <p:nvSpPr>
          <p:cNvPr id="8" name="TextBox 7"/>
          <p:cNvSpPr txBox="1"/>
          <p:nvPr/>
        </p:nvSpPr>
        <p:spPr>
          <a:xfrm>
            <a:off x="948888" y="3923236"/>
            <a:ext cx="2737398" cy="461665"/>
          </a:xfrm>
          <a:prstGeom prst="rect">
            <a:avLst/>
          </a:prstGeom>
          <a:noFill/>
        </p:spPr>
        <p:txBody>
          <a:bodyPr wrap="none" rtlCol="0">
            <a:spAutoFit/>
          </a:bodyPr>
          <a:lstStyle/>
          <a:p>
            <a:r>
              <a:rPr lang="en-US" sz="2400" dirty="0" smtClean="0">
                <a:solidFill>
                  <a:srgbClr val="FF0000"/>
                </a:solidFill>
              </a:rPr>
              <a:t>2-jets (tree level), α</a:t>
            </a:r>
            <a:r>
              <a:rPr lang="en-US" sz="2400" baseline="30000" dirty="0" smtClean="0">
                <a:solidFill>
                  <a:srgbClr val="FF0000"/>
                </a:solidFill>
              </a:rPr>
              <a:t>0</a:t>
            </a:r>
          </a:p>
        </p:txBody>
      </p:sp>
      <p:sp>
        <p:nvSpPr>
          <p:cNvPr id="12" name="Rounded Rectangle 11"/>
          <p:cNvSpPr/>
          <p:nvPr/>
        </p:nvSpPr>
        <p:spPr>
          <a:xfrm>
            <a:off x="5240418" y="5492897"/>
            <a:ext cx="2458830" cy="886842"/>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3825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QCD corrections to </a:t>
            </a:r>
            <a:r>
              <a:rPr lang="en-US" dirty="0" err="1"/>
              <a:t>e</a:t>
            </a:r>
            <a:r>
              <a:rPr lang="en-US" baseline="30000" dirty="0" err="1"/>
              <a:t>+</a:t>
            </a:r>
            <a:r>
              <a:rPr lang="en-US" dirty="0" err="1"/>
              <a:t>e</a:t>
            </a:r>
            <a:r>
              <a:rPr lang="en-US" baseline="30000" dirty="0"/>
              <a:t>-</a:t>
            </a:r>
            <a:r>
              <a:rPr lang="en-US" dirty="0"/>
              <a:t> to hadrons </a:t>
            </a:r>
          </a:p>
        </p:txBody>
      </p:sp>
      <p:graphicFrame>
        <p:nvGraphicFramePr>
          <p:cNvPr id="7" name="Object 6"/>
          <p:cNvGraphicFramePr>
            <a:graphicFrameLocks noChangeAspect="1"/>
          </p:cNvGraphicFramePr>
          <p:nvPr>
            <p:extLst>
              <p:ext uri="{D42A27DB-BD31-4B8C-83A1-F6EECF244321}">
                <p14:modId xmlns:p14="http://schemas.microsoft.com/office/powerpoint/2010/main" val="3816612585"/>
              </p:ext>
            </p:extLst>
          </p:nvPr>
        </p:nvGraphicFramePr>
        <p:xfrm>
          <a:off x="4364887" y="4189986"/>
          <a:ext cx="4143375" cy="1047750"/>
        </p:xfrm>
        <a:graphic>
          <a:graphicData uri="http://schemas.openxmlformats.org/presentationml/2006/ole">
            <mc:AlternateContent xmlns:mc="http://schemas.openxmlformats.org/markup-compatibility/2006">
              <mc:Choice xmlns:v="urn:schemas-microsoft-com:vml" Requires="v">
                <p:oleObj spid="_x0000_s165145" name="Equation" r:id="rId3" imgW="2057400" imgH="520700" progId="Equation.3">
                  <p:embed/>
                </p:oleObj>
              </mc:Choice>
              <mc:Fallback>
                <p:oleObj name="Equation" r:id="rId3" imgW="2057400" imgH="520700" progId="Equation.3">
                  <p:embed/>
                  <p:pic>
                    <p:nvPicPr>
                      <p:cNvPr id="0" name=""/>
                      <p:cNvPicPr/>
                      <p:nvPr/>
                    </p:nvPicPr>
                    <p:blipFill>
                      <a:blip r:embed="rId4"/>
                      <a:stretch>
                        <a:fillRect/>
                      </a:stretch>
                    </p:blipFill>
                    <p:spPr>
                      <a:xfrm>
                        <a:off x="4364887" y="4189986"/>
                        <a:ext cx="4143375" cy="1047750"/>
                      </a:xfrm>
                      <a:prstGeom prst="rect">
                        <a:avLst/>
                      </a:prstGeom>
                    </p:spPr>
                  </p:pic>
                </p:oleObj>
              </mc:Fallback>
            </mc:AlternateContent>
          </a:graphicData>
        </a:graphic>
      </p:graphicFrame>
      <p:sp>
        <p:nvSpPr>
          <p:cNvPr id="8" name="TextBox 7"/>
          <p:cNvSpPr txBox="1"/>
          <p:nvPr/>
        </p:nvSpPr>
        <p:spPr>
          <a:xfrm>
            <a:off x="188539" y="5902339"/>
            <a:ext cx="8784217" cy="369332"/>
          </a:xfrm>
          <a:prstGeom prst="rect">
            <a:avLst/>
          </a:prstGeom>
          <a:noFill/>
        </p:spPr>
        <p:txBody>
          <a:bodyPr wrap="square" rtlCol="0">
            <a:spAutoFit/>
          </a:bodyPr>
          <a:lstStyle/>
          <a:p>
            <a:r>
              <a:rPr lang="en-US" dirty="0" smtClean="0"/>
              <a:t>In practice we don’t know which is the q, q, g, so we order them in momentum (x</a:t>
            </a:r>
            <a:r>
              <a:rPr lang="en-US" baseline="-25000" dirty="0" smtClean="0"/>
              <a:t>1</a:t>
            </a:r>
            <a:r>
              <a:rPr lang="en-US" dirty="0" smtClean="0"/>
              <a:t>, x</a:t>
            </a:r>
            <a:r>
              <a:rPr lang="en-US" baseline="-25000" dirty="0" smtClean="0"/>
              <a:t>2</a:t>
            </a:r>
            <a:r>
              <a:rPr lang="en-US" dirty="0" smtClean="0"/>
              <a:t>, x</a:t>
            </a:r>
            <a:r>
              <a:rPr lang="en-US" baseline="-25000" dirty="0" smtClean="0"/>
              <a:t>3</a:t>
            </a:r>
            <a:r>
              <a:rPr lang="en-US" dirty="0" smtClean="0"/>
              <a:t>)</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2360530518"/>
              </p:ext>
            </p:extLst>
          </p:nvPr>
        </p:nvGraphicFramePr>
        <p:xfrm>
          <a:off x="5697706" y="2135842"/>
          <a:ext cx="1763712" cy="895350"/>
        </p:xfrm>
        <a:graphic>
          <a:graphicData uri="http://schemas.openxmlformats.org/presentationml/2006/ole">
            <mc:AlternateContent xmlns:mc="http://schemas.openxmlformats.org/markup-compatibility/2006">
              <mc:Choice xmlns:v="urn:schemas-microsoft-com:vml" Requires="v">
                <p:oleObj spid="_x0000_s165146" name="Equation" r:id="rId5" imgW="876300" imgH="444500" progId="Equation.3">
                  <p:embed/>
                </p:oleObj>
              </mc:Choice>
              <mc:Fallback>
                <p:oleObj name="Equation" r:id="rId5" imgW="876300" imgH="444500" progId="Equation.3">
                  <p:embed/>
                  <p:pic>
                    <p:nvPicPr>
                      <p:cNvPr id="0" name=""/>
                      <p:cNvPicPr/>
                      <p:nvPr/>
                    </p:nvPicPr>
                    <p:blipFill>
                      <a:blip r:embed="rId6"/>
                      <a:stretch>
                        <a:fillRect/>
                      </a:stretch>
                    </p:blipFill>
                    <p:spPr>
                      <a:xfrm>
                        <a:off x="5697706" y="2135842"/>
                        <a:ext cx="1763712" cy="89535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65355342"/>
              </p:ext>
            </p:extLst>
          </p:nvPr>
        </p:nvGraphicFramePr>
        <p:xfrm>
          <a:off x="5697706" y="3599802"/>
          <a:ext cx="1890712" cy="485775"/>
        </p:xfrm>
        <a:graphic>
          <a:graphicData uri="http://schemas.openxmlformats.org/presentationml/2006/ole">
            <mc:AlternateContent xmlns:mc="http://schemas.openxmlformats.org/markup-compatibility/2006">
              <mc:Choice xmlns:v="urn:schemas-microsoft-com:vml" Requires="v">
                <p:oleObj spid="_x0000_s165147" name="Equation" r:id="rId7" imgW="939800" imgH="241300" progId="Equation.3">
                  <p:embed/>
                </p:oleObj>
              </mc:Choice>
              <mc:Fallback>
                <p:oleObj name="Equation" r:id="rId7" imgW="939800" imgH="241300" progId="Equation.3">
                  <p:embed/>
                  <p:pic>
                    <p:nvPicPr>
                      <p:cNvPr id="0" name=""/>
                      <p:cNvPicPr/>
                      <p:nvPr/>
                    </p:nvPicPr>
                    <p:blipFill>
                      <a:blip r:embed="rId8"/>
                      <a:stretch>
                        <a:fillRect/>
                      </a:stretch>
                    </p:blipFill>
                    <p:spPr>
                      <a:xfrm>
                        <a:off x="5697706" y="3599802"/>
                        <a:ext cx="1890712" cy="485775"/>
                      </a:xfrm>
                      <a:prstGeom prst="rect">
                        <a:avLst/>
                      </a:prstGeom>
                    </p:spPr>
                  </p:pic>
                </p:oleObj>
              </mc:Fallback>
            </mc:AlternateContent>
          </a:graphicData>
        </a:graphic>
      </p:graphicFrame>
      <p:pic>
        <p:nvPicPr>
          <p:cNvPr id="12" name="Picture 11"/>
          <p:cNvPicPr>
            <a:picLocks noChangeAspect="1"/>
          </p:cNvPicPr>
          <p:nvPr/>
        </p:nvPicPr>
        <p:blipFill>
          <a:blip r:embed="rId9"/>
          <a:stretch>
            <a:fillRect/>
          </a:stretch>
        </p:blipFill>
        <p:spPr>
          <a:xfrm>
            <a:off x="156392" y="1602927"/>
            <a:ext cx="3814341" cy="2293191"/>
          </a:xfrm>
          <a:prstGeom prst="rect">
            <a:avLst/>
          </a:prstGeom>
        </p:spPr>
      </p:pic>
      <p:sp>
        <p:nvSpPr>
          <p:cNvPr id="13" name="TextBox 12"/>
          <p:cNvSpPr txBox="1"/>
          <p:nvPr/>
        </p:nvSpPr>
        <p:spPr>
          <a:xfrm>
            <a:off x="5182391" y="1766510"/>
            <a:ext cx="3138599" cy="369332"/>
          </a:xfrm>
          <a:prstGeom prst="rect">
            <a:avLst/>
          </a:prstGeom>
          <a:noFill/>
        </p:spPr>
        <p:txBody>
          <a:bodyPr wrap="none" rtlCol="0">
            <a:spAutoFit/>
          </a:bodyPr>
          <a:lstStyle/>
          <a:p>
            <a:r>
              <a:rPr lang="en-US" dirty="0" smtClean="0"/>
              <a:t>The energy fractions of the jets</a:t>
            </a:r>
            <a:endParaRPr lang="en-US" dirty="0"/>
          </a:p>
        </p:txBody>
      </p:sp>
      <p:sp>
        <p:nvSpPr>
          <p:cNvPr id="14" name="TextBox 13"/>
          <p:cNvSpPr txBox="1"/>
          <p:nvPr/>
        </p:nvSpPr>
        <p:spPr>
          <a:xfrm>
            <a:off x="5328374" y="3154057"/>
            <a:ext cx="2460980" cy="369332"/>
          </a:xfrm>
          <a:prstGeom prst="rect">
            <a:avLst/>
          </a:prstGeom>
          <a:noFill/>
        </p:spPr>
        <p:txBody>
          <a:bodyPr wrap="none" rtlCol="0">
            <a:spAutoFit/>
          </a:bodyPr>
          <a:lstStyle/>
          <a:p>
            <a:r>
              <a:rPr lang="en-US" dirty="0" smtClean="0"/>
              <a:t>Conservation of energy:  </a:t>
            </a:r>
            <a:endParaRPr lang="en-US" dirty="0"/>
          </a:p>
        </p:txBody>
      </p:sp>
      <p:sp>
        <p:nvSpPr>
          <p:cNvPr id="15" name="TextBox 14"/>
          <p:cNvSpPr txBox="1"/>
          <p:nvPr/>
        </p:nvSpPr>
        <p:spPr>
          <a:xfrm>
            <a:off x="217735" y="5415735"/>
            <a:ext cx="2133442" cy="400110"/>
          </a:xfrm>
          <a:prstGeom prst="rect">
            <a:avLst/>
          </a:prstGeom>
          <a:noFill/>
        </p:spPr>
        <p:txBody>
          <a:bodyPr wrap="none" rtlCol="0">
            <a:spAutoFit/>
          </a:bodyPr>
          <a:lstStyle/>
          <a:p>
            <a:r>
              <a:rPr lang="en-US" sz="2000" dirty="0" smtClean="0"/>
              <a:t>Singularities when</a:t>
            </a:r>
            <a:endParaRPr lang="en-US" sz="2000" dirty="0"/>
          </a:p>
        </p:txBody>
      </p:sp>
      <p:graphicFrame>
        <p:nvGraphicFramePr>
          <p:cNvPr id="17" name="Object 16"/>
          <p:cNvGraphicFramePr>
            <a:graphicFrameLocks noChangeAspect="1"/>
          </p:cNvGraphicFramePr>
          <p:nvPr>
            <p:extLst>
              <p:ext uri="{D42A27DB-BD31-4B8C-83A1-F6EECF244321}">
                <p14:modId xmlns:p14="http://schemas.microsoft.com/office/powerpoint/2010/main" val="3627980891"/>
              </p:ext>
            </p:extLst>
          </p:nvPr>
        </p:nvGraphicFramePr>
        <p:xfrm>
          <a:off x="2351177" y="5416564"/>
          <a:ext cx="1814513" cy="485775"/>
        </p:xfrm>
        <a:graphic>
          <a:graphicData uri="http://schemas.openxmlformats.org/presentationml/2006/ole">
            <mc:AlternateContent xmlns:mc="http://schemas.openxmlformats.org/markup-compatibility/2006">
              <mc:Choice xmlns:v="urn:schemas-microsoft-com:vml" Requires="v">
                <p:oleObj spid="_x0000_s165148" name="Equation" r:id="rId10" imgW="901700" imgH="241300" progId="Equation.3">
                  <p:embed/>
                </p:oleObj>
              </mc:Choice>
              <mc:Fallback>
                <p:oleObj name="Equation" r:id="rId10" imgW="901700" imgH="241300" progId="Equation.3">
                  <p:embed/>
                  <p:pic>
                    <p:nvPicPr>
                      <p:cNvPr id="0" name=""/>
                      <p:cNvPicPr/>
                      <p:nvPr/>
                    </p:nvPicPr>
                    <p:blipFill>
                      <a:blip r:embed="rId11"/>
                      <a:stretch>
                        <a:fillRect/>
                      </a:stretch>
                    </p:blipFill>
                    <p:spPr>
                      <a:xfrm>
                        <a:off x="2351177" y="5416564"/>
                        <a:ext cx="1814513" cy="485775"/>
                      </a:xfrm>
                      <a:prstGeom prst="rect">
                        <a:avLst/>
                      </a:prstGeom>
                    </p:spPr>
                  </p:pic>
                </p:oleObj>
              </mc:Fallback>
            </mc:AlternateContent>
          </a:graphicData>
        </a:graphic>
      </p:graphicFrame>
      <p:sp>
        <p:nvSpPr>
          <p:cNvPr id="16" name="TextBox 15"/>
          <p:cNvSpPr txBox="1"/>
          <p:nvPr/>
        </p:nvSpPr>
        <p:spPr>
          <a:xfrm>
            <a:off x="580283" y="3728321"/>
            <a:ext cx="3200673" cy="830997"/>
          </a:xfrm>
          <a:prstGeom prst="rect">
            <a:avLst/>
          </a:prstGeom>
          <a:noFill/>
        </p:spPr>
        <p:txBody>
          <a:bodyPr wrap="square" rtlCol="0">
            <a:spAutoFit/>
          </a:bodyPr>
          <a:lstStyle/>
          <a:p>
            <a:r>
              <a:rPr lang="en-US" sz="2400" dirty="0">
                <a:solidFill>
                  <a:srgbClr val="FF0000"/>
                </a:solidFill>
              </a:rPr>
              <a:t>3</a:t>
            </a:r>
            <a:r>
              <a:rPr lang="en-US" sz="2400" dirty="0" smtClean="0">
                <a:solidFill>
                  <a:srgbClr val="FF0000"/>
                </a:solidFill>
              </a:rPr>
              <a:t>-jets (leading order, LO – one loop), α</a:t>
            </a:r>
            <a:r>
              <a:rPr lang="en-US" sz="2400" baseline="30000" dirty="0">
                <a:solidFill>
                  <a:srgbClr val="FF0000"/>
                </a:solidFill>
              </a:rPr>
              <a:t>1</a:t>
            </a:r>
            <a:endParaRPr lang="en-US" sz="2400" baseline="30000" dirty="0" smtClean="0">
              <a:solidFill>
                <a:srgbClr val="FF0000"/>
              </a:solidFill>
            </a:endParaRPr>
          </a:p>
        </p:txBody>
      </p:sp>
      <p:sp>
        <p:nvSpPr>
          <p:cNvPr id="18" name="Rounded Rectangle 17"/>
          <p:cNvSpPr/>
          <p:nvPr/>
        </p:nvSpPr>
        <p:spPr>
          <a:xfrm>
            <a:off x="4255874" y="4203354"/>
            <a:ext cx="4252388" cy="1047750"/>
          </a:xfrm>
          <a:prstGeom prst="roundRect">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23735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Singularity Structure: “</a:t>
            </a:r>
            <a:r>
              <a:rPr lang="en-US" dirty="0" err="1"/>
              <a:t>Dalitz</a:t>
            </a:r>
            <a:r>
              <a:rPr lang="en-US" dirty="0"/>
              <a:t> Plot”</a:t>
            </a:r>
          </a:p>
        </p:txBody>
      </p:sp>
      <p:pic>
        <p:nvPicPr>
          <p:cNvPr id="6" name="Content Placeholder 5"/>
          <p:cNvPicPr>
            <a:picLocks noGrp="1" noChangeAspect="1"/>
          </p:cNvPicPr>
          <p:nvPr>
            <p:ph idx="1"/>
          </p:nvPr>
        </p:nvPicPr>
        <p:blipFill>
          <a:blip r:embed="rId3"/>
          <a:srcRect t="12635" b="12635"/>
          <a:stretch>
            <a:fillRect/>
          </a:stretch>
        </p:blipFill>
        <p:spPr>
          <a:xfrm>
            <a:off x="190401" y="1084845"/>
            <a:ext cx="8673696" cy="5458304"/>
          </a:xfrm>
        </p:spPr>
      </p:pic>
      <p:graphicFrame>
        <p:nvGraphicFramePr>
          <p:cNvPr id="7" name="Object 6"/>
          <p:cNvGraphicFramePr>
            <a:graphicFrameLocks noChangeAspect="1"/>
          </p:cNvGraphicFramePr>
          <p:nvPr>
            <p:extLst>
              <p:ext uri="{D42A27DB-BD31-4B8C-83A1-F6EECF244321}">
                <p14:modId xmlns:p14="http://schemas.microsoft.com/office/powerpoint/2010/main" val="3781204805"/>
              </p:ext>
            </p:extLst>
          </p:nvPr>
        </p:nvGraphicFramePr>
        <p:xfrm>
          <a:off x="6449611" y="2837727"/>
          <a:ext cx="1763712" cy="895350"/>
        </p:xfrm>
        <a:graphic>
          <a:graphicData uri="http://schemas.openxmlformats.org/presentationml/2006/ole">
            <mc:AlternateContent xmlns:mc="http://schemas.openxmlformats.org/markup-compatibility/2006">
              <mc:Choice xmlns:v="urn:schemas-microsoft-com:vml" Requires="v">
                <p:oleObj spid="_x0000_s165962" name="Equation" r:id="rId4" imgW="876300" imgH="444500" progId="Equation.3">
                  <p:embed/>
                </p:oleObj>
              </mc:Choice>
              <mc:Fallback>
                <p:oleObj name="Equation" r:id="rId4" imgW="876300" imgH="444500" progId="Equation.3">
                  <p:embed/>
                  <p:pic>
                    <p:nvPicPr>
                      <p:cNvPr id="0" name=""/>
                      <p:cNvPicPr/>
                      <p:nvPr/>
                    </p:nvPicPr>
                    <p:blipFill>
                      <a:blip r:embed="rId5"/>
                      <a:stretch>
                        <a:fillRect/>
                      </a:stretch>
                    </p:blipFill>
                    <p:spPr>
                      <a:xfrm>
                        <a:off x="6449611" y="2837727"/>
                        <a:ext cx="1763712" cy="895350"/>
                      </a:xfrm>
                      <a:prstGeom prst="rect">
                        <a:avLst/>
                      </a:prstGeom>
                    </p:spPr>
                  </p:pic>
                </p:oleObj>
              </mc:Fallback>
            </mc:AlternateContent>
          </a:graphicData>
        </a:graphic>
      </p:graphicFrame>
    </p:spTree>
    <p:extLst>
      <p:ext uri="{BB962C8B-B14F-4D97-AF65-F5344CB8AC3E}">
        <p14:creationId xmlns:p14="http://schemas.microsoft.com/office/powerpoint/2010/main" val="6423376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QCD corrections to </a:t>
            </a:r>
            <a:r>
              <a:rPr lang="en-US" dirty="0" err="1"/>
              <a:t>e</a:t>
            </a:r>
            <a:r>
              <a:rPr lang="en-US" baseline="30000" dirty="0" err="1"/>
              <a:t>+</a:t>
            </a:r>
            <a:r>
              <a:rPr lang="en-US" dirty="0" err="1"/>
              <a:t>e</a:t>
            </a:r>
            <a:r>
              <a:rPr lang="en-US" baseline="30000" dirty="0"/>
              <a:t>-</a:t>
            </a:r>
            <a:r>
              <a:rPr lang="en-US" dirty="0"/>
              <a:t> to hadrons </a:t>
            </a:r>
          </a:p>
        </p:txBody>
      </p:sp>
      <p:sp>
        <p:nvSpPr>
          <p:cNvPr id="3" name="Content Placeholder 2"/>
          <p:cNvSpPr>
            <a:spLocks noGrp="1"/>
          </p:cNvSpPr>
          <p:nvPr>
            <p:ph idx="1"/>
          </p:nvPr>
        </p:nvSpPr>
        <p:spPr/>
        <p:txBody>
          <a:bodyPr>
            <a:normAutofit/>
          </a:bodyPr>
          <a:lstStyle/>
          <a:p>
            <a:r>
              <a:rPr lang="en-US" dirty="0" smtClean="0"/>
              <a:t> The divergences cancel out </a:t>
            </a:r>
          </a:p>
          <a:p>
            <a:endParaRPr lang="en-US" dirty="0"/>
          </a:p>
          <a:p>
            <a:endParaRPr lang="en-US" dirty="0" smtClean="0"/>
          </a:p>
          <a:p>
            <a:endParaRPr lang="en-US" dirty="0" smtClean="0"/>
          </a:p>
          <a:p>
            <a:pPr marL="118872" indent="0">
              <a:buNone/>
            </a:pPr>
            <a:endParaRPr lang="en-US" dirty="0" smtClean="0"/>
          </a:p>
          <a:p>
            <a:pPr marL="118872" indent="0">
              <a:buNone/>
            </a:pPr>
            <a:endParaRPr lang="en-US" dirty="0"/>
          </a:p>
          <a:p>
            <a:pPr marL="118872" indent="0">
              <a:buNone/>
            </a:pPr>
            <a:endParaRPr lang="en-US" dirty="0" smtClean="0"/>
          </a:p>
          <a:p>
            <a:r>
              <a:rPr lang="en-US" dirty="0" smtClean="0"/>
              <a:t>Cancellation of infrared divergences is described using theorem by </a:t>
            </a:r>
            <a:r>
              <a:rPr lang="en-US" i="1" dirty="0" smtClean="0"/>
              <a:t>Kinoshita, Lee, </a:t>
            </a:r>
            <a:r>
              <a:rPr lang="en-US" i="1" dirty="0" err="1" smtClean="0"/>
              <a:t>Nauenberg</a:t>
            </a:r>
            <a:endParaRPr lang="en-US" i="1" dirty="0" smtClean="0"/>
          </a:p>
          <a:p>
            <a:endParaRPr lang="en-US" dirty="0" smtClean="0"/>
          </a:p>
        </p:txBody>
      </p:sp>
      <p:pic>
        <p:nvPicPr>
          <p:cNvPr id="10" name="Picture 9"/>
          <p:cNvPicPr>
            <a:picLocks noChangeAspect="1"/>
          </p:cNvPicPr>
          <p:nvPr/>
        </p:nvPicPr>
        <p:blipFill>
          <a:blip r:embed="rId2"/>
          <a:stretch>
            <a:fillRect/>
          </a:stretch>
        </p:blipFill>
        <p:spPr>
          <a:xfrm>
            <a:off x="1150912" y="2401527"/>
            <a:ext cx="6926501" cy="1773860"/>
          </a:xfrm>
          <a:prstGeom prst="rect">
            <a:avLst/>
          </a:prstGeom>
        </p:spPr>
      </p:pic>
    </p:spTree>
    <p:extLst>
      <p:ext uri="{BB962C8B-B14F-4D97-AF65-F5344CB8AC3E}">
        <p14:creationId xmlns:p14="http://schemas.microsoft.com/office/powerpoint/2010/main" val="1200529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gluon jets</a:t>
            </a:r>
            <a:endParaRPr lang="en-US" dirty="0"/>
          </a:p>
        </p:txBody>
      </p:sp>
      <p:sp>
        <p:nvSpPr>
          <p:cNvPr id="3" name="Content Placeholder 2"/>
          <p:cNvSpPr>
            <a:spLocks noGrp="1"/>
          </p:cNvSpPr>
          <p:nvPr>
            <p:ph idx="1"/>
          </p:nvPr>
        </p:nvSpPr>
        <p:spPr>
          <a:xfrm>
            <a:off x="156392" y="1581866"/>
            <a:ext cx="5706401" cy="1995714"/>
          </a:xfrm>
        </p:spPr>
        <p:txBody>
          <a:bodyPr>
            <a:normAutofit/>
          </a:bodyPr>
          <a:lstStyle/>
          <a:p>
            <a:r>
              <a:rPr lang="en-US" dirty="0" smtClean="0"/>
              <a:t>Tasso, PLB 86(1979)243</a:t>
            </a:r>
            <a:endParaRPr lang="en-US" dirty="0"/>
          </a:p>
          <a:p>
            <a:endParaRPr lang="en-US" dirty="0" smtClean="0"/>
          </a:p>
          <a:p>
            <a:r>
              <a:rPr lang="en-US" dirty="0" smtClean="0"/>
              <a:t>First </a:t>
            </a:r>
            <a:r>
              <a:rPr lang="en-US" dirty="0" smtClean="0"/>
              <a:t>three jet event</a:t>
            </a:r>
          </a:p>
        </p:txBody>
      </p:sp>
      <p:pic>
        <p:nvPicPr>
          <p:cNvPr id="6" name="Picture 5" descr="imgr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6450" y="1650308"/>
            <a:ext cx="4364882" cy="3526825"/>
          </a:xfrm>
          <a:prstGeom prst="rect">
            <a:avLst/>
          </a:prstGeom>
        </p:spPr>
      </p:pic>
      <p:pic>
        <p:nvPicPr>
          <p:cNvPr id="7" name="Picture 6" descr="CClet1_08_0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68" y="3577580"/>
            <a:ext cx="2689669" cy="3006100"/>
          </a:xfrm>
          <a:prstGeom prst="rect">
            <a:avLst/>
          </a:prstGeom>
        </p:spPr>
      </p:pic>
      <p:sp>
        <p:nvSpPr>
          <p:cNvPr id="8" name="TextBox 7"/>
          <p:cNvSpPr txBox="1"/>
          <p:nvPr/>
        </p:nvSpPr>
        <p:spPr>
          <a:xfrm>
            <a:off x="4255874" y="5787586"/>
            <a:ext cx="4695458" cy="369332"/>
          </a:xfrm>
          <a:prstGeom prst="rect">
            <a:avLst/>
          </a:prstGeom>
          <a:noFill/>
        </p:spPr>
        <p:txBody>
          <a:bodyPr wrap="square" rtlCol="0">
            <a:spAutoFit/>
          </a:bodyPr>
          <a:lstStyle/>
          <a:p>
            <a:r>
              <a:rPr lang="en-US" dirty="0" smtClean="0"/>
              <a:t>Need event shape variables to interpret event</a:t>
            </a:r>
            <a:endParaRPr lang="en-US" dirty="0"/>
          </a:p>
        </p:txBody>
      </p:sp>
    </p:spTree>
    <p:extLst>
      <p:ext uri="{BB962C8B-B14F-4D97-AF65-F5344CB8AC3E}">
        <p14:creationId xmlns:p14="http://schemas.microsoft.com/office/powerpoint/2010/main" val="11642407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Thrust major and minor, </a:t>
            </a:r>
            <a:r>
              <a:rPr lang="en-US" dirty="0" err="1" smtClean="0"/>
              <a:t>Oblateness</a:t>
            </a:r>
            <a:endParaRPr lang="en-US" dirty="0"/>
          </a:p>
        </p:txBody>
      </p:sp>
      <p:sp>
        <p:nvSpPr>
          <p:cNvPr id="3" name="Content Placeholder 2"/>
          <p:cNvSpPr>
            <a:spLocks noGrp="1"/>
          </p:cNvSpPr>
          <p:nvPr>
            <p:ph idx="1"/>
          </p:nvPr>
        </p:nvSpPr>
        <p:spPr>
          <a:xfrm>
            <a:off x="156392" y="1581866"/>
            <a:ext cx="8845560" cy="1264989"/>
          </a:xfrm>
        </p:spPr>
        <p:txBody>
          <a:bodyPr>
            <a:normAutofit fontScale="92500" lnSpcReduction="20000"/>
          </a:bodyPr>
          <a:lstStyle/>
          <a:p>
            <a:r>
              <a:rPr lang="en-US" dirty="0" smtClean="0"/>
              <a:t>Major and </a:t>
            </a:r>
            <a:r>
              <a:rPr lang="en-US" dirty="0" err="1" smtClean="0"/>
              <a:t>Oblateness</a:t>
            </a:r>
            <a:r>
              <a:rPr lang="en-US" dirty="0" smtClean="0"/>
              <a:t> are useful for identifying 3-jet structure</a:t>
            </a:r>
          </a:p>
          <a:p>
            <a:r>
              <a:rPr lang="en-US" dirty="0" smtClean="0"/>
              <a:t>Minor for 4-jet ones</a:t>
            </a:r>
            <a:endParaRPr lang="en-US" dirty="0"/>
          </a:p>
        </p:txBody>
      </p:sp>
      <p:pic>
        <p:nvPicPr>
          <p:cNvPr id="7" name="Picture 6"/>
          <p:cNvPicPr>
            <a:picLocks noChangeAspect="1"/>
          </p:cNvPicPr>
          <p:nvPr/>
        </p:nvPicPr>
        <p:blipFill>
          <a:blip r:embed="rId2"/>
          <a:stretch>
            <a:fillRect/>
          </a:stretch>
        </p:blipFill>
        <p:spPr>
          <a:xfrm>
            <a:off x="0" y="2968796"/>
            <a:ext cx="4479832" cy="1806384"/>
          </a:xfrm>
          <a:prstGeom prst="rect">
            <a:avLst/>
          </a:prstGeom>
        </p:spPr>
      </p:pic>
      <p:pic>
        <p:nvPicPr>
          <p:cNvPr id="8" name="Picture 7"/>
          <p:cNvPicPr>
            <a:picLocks noChangeAspect="1"/>
          </p:cNvPicPr>
          <p:nvPr/>
        </p:nvPicPr>
        <p:blipFill>
          <a:blip r:embed="rId3"/>
          <a:stretch>
            <a:fillRect/>
          </a:stretch>
        </p:blipFill>
        <p:spPr>
          <a:xfrm>
            <a:off x="4479832" y="2970056"/>
            <a:ext cx="4664167" cy="1774702"/>
          </a:xfrm>
          <a:prstGeom prst="rect">
            <a:avLst/>
          </a:prstGeom>
        </p:spPr>
      </p:pic>
      <p:pic>
        <p:nvPicPr>
          <p:cNvPr id="9" name="Picture 8"/>
          <p:cNvPicPr>
            <a:picLocks noChangeAspect="1"/>
          </p:cNvPicPr>
          <p:nvPr/>
        </p:nvPicPr>
        <p:blipFill>
          <a:blip r:embed="rId4"/>
          <a:stretch>
            <a:fillRect/>
          </a:stretch>
        </p:blipFill>
        <p:spPr>
          <a:xfrm>
            <a:off x="1902245" y="4775180"/>
            <a:ext cx="6261100" cy="1498600"/>
          </a:xfrm>
          <a:prstGeom prst="rect">
            <a:avLst/>
          </a:prstGeom>
        </p:spPr>
      </p:pic>
    </p:spTree>
    <p:extLst>
      <p:ext uri="{BB962C8B-B14F-4D97-AF65-F5344CB8AC3E}">
        <p14:creationId xmlns:p14="http://schemas.microsoft.com/office/powerpoint/2010/main" val="1621875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variable - </a:t>
            </a:r>
            <a:r>
              <a:rPr lang="en-US" dirty="0" err="1" smtClean="0"/>
              <a:t>Oblateness</a:t>
            </a:r>
            <a:endParaRPr lang="en-US" dirty="0"/>
          </a:p>
        </p:txBody>
      </p:sp>
      <p:pic>
        <p:nvPicPr>
          <p:cNvPr id="6" name="Content Placeholder 5"/>
          <p:cNvPicPr>
            <a:picLocks noGrp="1" noChangeAspect="1"/>
          </p:cNvPicPr>
          <p:nvPr>
            <p:ph idx="1"/>
          </p:nvPr>
        </p:nvPicPr>
        <p:blipFill>
          <a:blip r:embed="rId2"/>
          <a:srcRect t="12635" b="12635"/>
          <a:stretch>
            <a:fillRect/>
          </a:stretch>
        </p:blipFill>
        <p:spPr/>
      </p:pic>
    </p:spTree>
    <p:extLst>
      <p:ext uri="{BB962C8B-B14F-4D97-AF65-F5344CB8AC3E}">
        <p14:creationId xmlns:p14="http://schemas.microsoft.com/office/powerpoint/2010/main" val="263826470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gluon discovery</a:t>
            </a:r>
            <a:endParaRPr lang="en-US" dirty="0"/>
          </a:p>
        </p:txBody>
      </p:sp>
      <p:sp>
        <p:nvSpPr>
          <p:cNvPr id="3" name="Content Placeholder 2"/>
          <p:cNvSpPr>
            <a:spLocks noGrp="1"/>
          </p:cNvSpPr>
          <p:nvPr>
            <p:ph idx="1"/>
          </p:nvPr>
        </p:nvSpPr>
        <p:spPr>
          <a:xfrm>
            <a:off x="156392" y="5194300"/>
            <a:ext cx="8845560" cy="1344820"/>
          </a:xfrm>
        </p:spPr>
        <p:txBody>
          <a:bodyPr>
            <a:normAutofit fontScale="92500" lnSpcReduction="20000"/>
          </a:bodyPr>
          <a:lstStyle/>
          <a:p>
            <a:r>
              <a:rPr lang="en-US" dirty="0" smtClean="0"/>
              <a:t>Events at </a:t>
            </a:r>
            <a:r>
              <a:rPr lang="en-US" dirty="0" err="1" smtClean="0"/>
              <a:t>E</a:t>
            </a:r>
            <a:r>
              <a:rPr lang="en-US" baseline="-25000" dirty="0" err="1" smtClean="0"/>
              <a:t>cm</a:t>
            </a:r>
            <a:r>
              <a:rPr lang="en-US" dirty="0" smtClean="0"/>
              <a:t>~ 30 GeV show larger </a:t>
            </a:r>
            <a:r>
              <a:rPr lang="en-US" dirty="0" err="1" smtClean="0"/>
              <a:t>Oblateness</a:t>
            </a:r>
            <a:r>
              <a:rPr lang="en-US" dirty="0" smtClean="0"/>
              <a:t> (planar structure) than models without hard gluon radiation  </a:t>
            </a:r>
            <a:endParaRPr lang="en-US" dirty="0"/>
          </a:p>
        </p:txBody>
      </p:sp>
      <p:pic>
        <p:nvPicPr>
          <p:cNvPr id="6" name="Picture 5"/>
          <p:cNvPicPr>
            <a:picLocks noChangeAspect="1"/>
          </p:cNvPicPr>
          <p:nvPr/>
        </p:nvPicPr>
        <p:blipFill>
          <a:blip r:embed="rId2"/>
          <a:stretch>
            <a:fillRect/>
          </a:stretch>
        </p:blipFill>
        <p:spPr>
          <a:xfrm>
            <a:off x="1155696" y="1651000"/>
            <a:ext cx="6667500" cy="3543300"/>
          </a:xfrm>
          <a:prstGeom prst="rect">
            <a:avLst/>
          </a:prstGeom>
        </p:spPr>
      </p:pic>
      <p:sp>
        <p:nvSpPr>
          <p:cNvPr id="7" name="TextBox 6"/>
          <p:cNvSpPr txBox="1"/>
          <p:nvPr/>
        </p:nvSpPr>
        <p:spPr>
          <a:xfrm>
            <a:off x="3897742" y="4854166"/>
            <a:ext cx="1261884" cy="369332"/>
          </a:xfrm>
          <a:prstGeom prst="rect">
            <a:avLst/>
          </a:prstGeom>
          <a:noFill/>
        </p:spPr>
        <p:txBody>
          <a:bodyPr wrap="none" rtlCol="0">
            <a:spAutoFit/>
          </a:bodyPr>
          <a:lstStyle/>
          <a:p>
            <a:r>
              <a:rPr lang="en-US" dirty="0" err="1" smtClean="0">
                <a:solidFill>
                  <a:srgbClr val="FF0000"/>
                </a:solidFill>
              </a:rPr>
              <a:t>Oblateness</a:t>
            </a:r>
            <a:endParaRPr lang="en-US" dirty="0">
              <a:solidFill>
                <a:srgbClr val="FF0000"/>
              </a:solidFill>
            </a:endParaRPr>
          </a:p>
        </p:txBody>
      </p:sp>
    </p:spTree>
    <p:extLst>
      <p:ext uri="{BB962C8B-B14F-4D97-AF65-F5344CB8AC3E}">
        <p14:creationId xmlns:p14="http://schemas.microsoft.com/office/powerpoint/2010/main" val="20118636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t>
            </a:r>
            <a:r>
              <a:rPr lang="en-US" baseline="30000" dirty="0" err="1" smtClean="0"/>
              <a:t>+</a:t>
            </a:r>
            <a:r>
              <a:rPr lang="en-US" dirty="0" err="1" smtClean="0"/>
              <a:t>e</a:t>
            </a:r>
            <a:r>
              <a:rPr lang="en-US" baseline="30000" dirty="0" smtClean="0"/>
              <a:t>-</a:t>
            </a:r>
            <a:r>
              <a:rPr lang="en-US" dirty="0" smtClean="0"/>
              <a:t> annihilation to hadrons</a:t>
            </a:r>
            <a:endParaRPr lang="en-US" dirty="0"/>
          </a:p>
        </p:txBody>
      </p:sp>
      <p:sp>
        <p:nvSpPr>
          <p:cNvPr id="3" name="Content Placeholder 2"/>
          <p:cNvSpPr>
            <a:spLocks noGrp="1"/>
          </p:cNvSpPr>
          <p:nvPr>
            <p:ph idx="1"/>
          </p:nvPr>
        </p:nvSpPr>
        <p:spPr>
          <a:xfrm>
            <a:off x="156392" y="1149615"/>
            <a:ext cx="8845560" cy="1827289"/>
          </a:xfrm>
        </p:spPr>
        <p:txBody>
          <a:bodyPr>
            <a:normAutofit fontScale="77500" lnSpcReduction="20000"/>
          </a:bodyPr>
          <a:lstStyle/>
          <a:p>
            <a:r>
              <a:rPr lang="en-US" dirty="0" smtClean="0"/>
              <a:t>Use high-resolution photons to study quarks by colliding electron and positrons</a:t>
            </a:r>
          </a:p>
          <a:p>
            <a:r>
              <a:rPr lang="en-US" dirty="0" smtClean="0"/>
              <a:t>Clean process since involves leptons  in the initial state</a:t>
            </a:r>
          </a:p>
          <a:p>
            <a:pPr lvl="1"/>
            <a:r>
              <a:rPr lang="en-US" dirty="0" smtClean="0"/>
              <a:t>Instead of hadrons which have a complex structure (more in PPP2)</a:t>
            </a:r>
          </a:p>
          <a:p>
            <a:r>
              <a:rPr lang="en-US" dirty="0" smtClean="0"/>
              <a:t>The QED process </a:t>
            </a:r>
          </a:p>
        </p:txBody>
      </p:sp>
      <p:graphicFrame>
        <p:nvGraphicFramePr>
          <p:cNvPr id="10" name="Object 9"/>
          <p:cNvGraphicFramePr>
            <a:graphicFrameLocks noChangeAspect="1"/>
          </p:cNvGraphicFramePr>
          <p:nvPr>
            <p:extLst>
              <p:ext uri="{D42A27DB-BD31-4B8C-83A1-F6EECF244321}">
                <p14:modId xmlns:p14="http://schemas.microsoft.com/office/powerpoint/2010/main" val="4107092358"/>
              </p:ext>
            </p:extLst>
          </p:nvPr>
        </p:nvGraphicFramePr>
        <p:xfrm>
          <a:off x="2500347" y="5324626"/>
          <a:ext cx="3097167" cy="870278"/>
        </p:xfrm>
        <a:graphic>
          <a:graphicData uri="http://schemas.openxmlformats.org/presentationml/2006/ole">
            <mc:AlternateContent xmlns:mc="http://schemas.openxmlformats.org/markup-compatibility/2006">
              <mc:Choice xmlns:v="urn:schemas-microsoft-com:vml" Requires="v">
                <p:oleObj spid="_x0000_s155908" name="Equation" r:id="rId4" imgW="1536700" imgH="431800" progId="Equation.3">
                  <p:embed/>
                </p:oleObj>
              </mc:Choice>
              <mc:Fallback>
                <p:oleObj name="Equation" r:id="rId4" imgW="1536700" imgH="431800" progId="Equation.3">
                  <p:embed/>
                  <p:pic>
                    <p:nvPicPr>
                      <p:cNvPr id="0" name=""/>
                      <p:cNvPicPr/>
                      <p:nvPr/>
                    </p:nvPicPr>
                    <p:blipFill>
                      <a:blip r:embed="rId5"/>
                      <a:stretch>
                        <a:fillRect/>
                      </a:stretch>
                    </p:blipFill>
                    <p:spPr>
                      <a:xfrm>
                        <a:off x="2500347" y="5324626"/>
                        <a:ext cx="3097167" cy="870278"/>
                      </a:xfrm>
                      <a:prstGeom prst="rect">
                        <a:avLst/>
                      </a:prstGeom>
                    </p:spPr>
                  </p:pic>
                </p:oleObj>
              </mc:Fallback>
            </mc:AlternateContent>
          </a:graphicData>
        </a:graphic>
      </p:graphicFrame>
      <p:pic>
        <p:nvPicPr>
          <p:cNvPr id="11" name="Picture 10"/>
          <p:cNvPicPr>
            <a:picLocks noChangeAspect="1"/>
          </p:cNvPicPr>
          <p:nvPr/>
        </p:nvPicPr>
        <p:blipFill>
          <a:blip r:embed="rId6"/>
          <a:stretch>
            <a:fillRect/>
          </a:stretch>
        </p:blipFill>
        <p:spPr>
          <a:xfrm>
            <a:off x="792197" y="3241826"/>
            <a:ext cx="3416300" cy="2082800"/>
          </a:xfrm>
          <a:prstGeom prst="rect">
            <a:avLst/>
          </a:prstGeom>
        </p:spPr>
      </p:pic>
      <p:graphicFrame>
        <p:nvGraphicFramePr>
          <p:cNvPr id="12" name="Object 11"/>
          <p:cNvGraphicFramePr>
            <a:graphicFrameLocks noChangeAspect="1"/>
          </p:cNvGraphicFramePr>
          <p:nvPr>
            <p:extLst>
              <p:ext uri="{D42A27DB-BD31-4B8C-83A1-F6EECF244321}">
                <p14:modId xmlns:p14="http://schemas.microsoft.com/office/powerpoint/2010/main" val="2494622623"/>
              </p:ext>
            </p:extLst>
          </p:nvPr>
        </p:nvGraphicFramePr>
        <p:xfrm>
          <a:off x="3091596" y="2514941"/>
          <a:ext cx="1612900" cy="461963"/>
        </p:xfrm>
        <a:graphic>
          <a:graphicData uri="http://schemas.openxmlformats.org/presentationml/2006/ole">
            <mc:AlternateContent xmlns:mc="http://schemas.openxmlformats.org/markup-compatibility/2006">
              <mc:Choice xmlns:v="urn:schemas-microsoft-com:vml" Requires="v">
                <p:oleObj spid="_x0000_s155909" name="Equation" r:id="rId7" imgW="800100" imgH="228600" progId="Equation.3">
                  <p:embed/>
                </p:oleObj>
              </mc:Choice>
              <mc:Fallback>
                <p:oleObj name="Equation" r:id="rId7" imgW="800100" imgH="228600" progId="Equation.3">
                  <p:embed/>
                  <p:pic>
                    <p:nvPicPr>
                      <p:cNvPr id="0" name=""/>
                      <p:cNvPicPr/>
                      <p:nvPr/>
                    </p:nvPicPr>
                    <p:blipFill>
                      <a:blip r:embed="rId8"/>
                      <a:stretch>
                        <a:fillRect/>
                      </a:stretch>
                    </p:blipFill>
                    <p:spPr>
                      <a:xfrm>
                        <a:off x="3091596" y="2514941"/>
                        <a:ext cx="1612900" cy="461963"/>
                      </a:xfrm>
                      <a:prstGeom prst="rect">
                        <a:avLst/>
                      </a:prstGeom>
                    </p:spPr>
                  </p:pic>
                </p:oleObj>
              </mc:Fallback>
            </mc:AlternateContent>
          </a:graphicData>
        </a:graphic>
      </p:graphicFrame>
      <p:pic>
        <p:nvPicPr>
          <p:cNvPr id="13" name="Picture 12"/>
          <p:cNvPicPr>
            <a:picLocks noChangeAspect="1"/>
          </p:cNvPicPr>
          <p:nvPr/>
        </p:nvPicPr>
        <p:blipFill>
          <a:blip r:embed="rId9"/>
          <a:stretch>
            <a:fillRect/>
          </a:stretch>
        </p:blipFill>
        <p:spPr>
          <a:xfrm>
            <a:off x="4859020" y="3152926"/>
            <a:ext cx="3022600" cy="2171700"/>
          </a:xfrm>
          <a:prstGeom prst="rect">
            <a:avLst/>
          </a:prstGeom>
        </p:spPr>
      </p:pic>
      <p:sp>
        <p:nvSpPr>
          <p:cNvPr id="14" name="TextBox 13"/>
          <p:cNvSpPr txBox="1"/>
          <p:nvPr/>
        </p:nvSpPr>
        <p:spPr>
          <a:xfrm>
            <a:off x="6566637" y="5346462"/>
            <a:ext cx="644753" cy="369332"/>
          </a:xfrm>
          <a:prstGeom prst="rect">
            <a:avLst/>
          </a:prstGeom>
          <a:noFill/>
        </p:spPr>
        <p:txBody>
          <a:bodyPr wrap="none" rtlCol="0">
            <a:spAutoFit/>
          </a:bodyPr>
          <a:lstStyle/>
          <a:p>
            <a:r>
              <a:rPr lang="en-US" dirty="0" smtClean="0"/>
              <a:t>With </a:t>
            </a:r>
            <a:endParaRPr lang="en-US" dirty="0"/>
          </a:p>
        </p:txBody>
      </p:sp>
      <p:graphicFrame>
        <p:nvGraphicFramePr>
          <p:cNvPr id="15" name="Object 14"/>
          <p:cNvGraphicFramePr>
            <a:graphicFrameLocks noChangeAspect="1"/>
          </p:cNvGraphicFramePr>
          <p:nvPr>
            <p:extLst>
              <p:ext uri="{D42A27DB-BD31-4B8C-83A1-F6EECF244321}">
                <p14:modId xmlns:p14="http://schemas.microsoft.com/office/powerpoint/2010/main" val="789025562"/>
              </p:ext>
            </p:extLst>
          </p:nvPr>
        </p:nvGraphicFramePr>
        <p:xfrm>
          <a:off x="7436583" y="5324626"/>
          <a:ext cx="1317619" cy="391168"/>
        </p:xfrm>
        <a:graphic>
          <a:graphicData uri="http://schemas.openxmlformats.org/presentationml/2006/ole">
            <mc:AlternateContent xmlns:mc="http://schemas.openxmlformats.org/markup-compatibility/2006">
              <mc:Choice xmlns:v="urn:schemas-microsoft-com:vml" Requires="v">
                <p:oleObj spid="_x0000_s155910" name="Equation" r:id="rId10" imgW="812800" imgH="241300" progId="Equation.3">
                  <p:embed/>
                </p:oleObj>
              </mc:Choice>
              <mc:Fallback>
                <p:oleObj name="Equation" r:id="rId10" imgW="812800" imgH="241300" progId="Equation.3">
                  <p:embed/>
                  <p:pic>
                    <p:nvPicPr>
                      <p:cNvPr id="0" name=""/>
                      <p:cNvPicPr/>
                      <p:nvPr/>
                    </p:nvPicPr>
                    <p:blipFill>
                      <a:blip r:embed="rId11"/>
                      <a:stretch>
                        <a:fillRect/>
                      </a:stretch>
                    </p:blipFill>
                    <p:spPr>
                      <a:xfrm>
                        <a:off x="7436583" y="5324626"/>
                        <a:ext cx="1317619" cy="391168"/>
                      </a:xfrm>
                      <a:prstGeom prst="rect">
                        <a:avLst/>
                      </a:prstGeom>
                    </p:spPr>
                  </p:pic>
                </p:oleObj>
              </mc:Fallback>
            </mc:AlternateContent>
          </a:graphicData>
        </a:graphic>
      </p:graphicFrame>
      <p:sp>
        <p:nvSpPr>
          <p:cNvPr id="16" name="TextBox 15"/>
          <p:cNvSpPr txBox="1"/>
          <p:nvPr/>
        </p:nvSpPr>
        <p:spPr>
          <a:xfrm>
            <a:off x="6549928" y="5702406"/>
            <a:ext cx="2452024" cy="584776"/>
          </a:xfrm>
          <a:prstGeom prst="rect">
            <a:avLst/>
          </a:prstGeom>
          <a:noFill/>
        </p:spPr>
        <p:txBody>
          <a:bodyPr wrap="square" rtlCol="0">
            <a:spAutoFit/>
          </a:bodyPr>
          <a:lstStyle/>
          <a:p>
            <a:r>
              <a:rPr lang="en-US" sz="1600" dirty="0" err="1" smtClean="0"/>
              <a:t>E</a:t>
            </a:r>
            <a:r>
              <a:rPr lang="en-US" sz="1600" baseline="-25000" dirty="0" err="1" smtClean="0"/>
              <a:t>b</a:t>
            </a:r>
            <a:r>
              <a:rPr lang="en-US" sz="1600" dirty="0" smtClean="0"/>
              <a:t> electron and positron beam energy</a:t>
            </a:r>
            <a:endParaRPr lang="en-US" sz="1600" dirty="0"/>
          </a:p>
        </p:txBody>
      </p:sp>
      <p:sp>
        <p:nvSpPr>
          <p:cNvPr id="17" name="Rounded Rectangle 16"/>
          <p:cNvSpPr/>
          <p:nvPr/>
        </p:nvSpPr>
        <p:spPr>
          <a:xfrm>
            <a:off x="2322550" y="5324626"/>
            <a:ext cx="3458763" cy="896598"/>
          </a:xfrm>
          <a:prstGeom prst="roundRect">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6008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(I’) – perturbation  </a:t>
            </a:r>
            <a:endParaRPr lang="en-US" dirty="0"/>
          </a:p>
        </p:txBody>
      </p:sp>
      <p:sp>
        <p:nvSpPr>
          <p:cNvPr id="3" name="Content Placeholder 2"/>
          <p:cNvSpPr>
            <a:spLocks noGrp="1"/>
          </p:cNvSpPr>
          <p:nvPr>
            <p:ph idx="1"/>
          </p:nvPr>
        </p:nvSpPr>
        <p:spPr/>
        <p:txBody>
          <a:bodyPr>
            <a:normAutofit/>
          </a:bodyPr>
          <a:lstStyle/>
          <a:p>
            <a:r>
              <a:rPr lang="en-US" dirty="0" smtClean="0"/>
              <a:t>Since α</a:t>
            </a:r>
            <a:r>
              <a:rPr lang="en-US" baseline="-25000" dirty="0" smtClean="0"/>
              <a:t>s</a:t>
            </a:r>
            <a:r>
              <a:rPr lang="en-US" dirty="0" smtClean="0"/>
              <a:t> </a:t>
            </a:r>
            <a:r>
              <a:rPr lang="en-US" dirty="0"/>
              <a:t>is small at high </a:t>
            </a:r>
            <a:r>
              <a:rPr lang="en-US" dirty="0" smtClean="0"/>
              <a:t>Q</a:t>
            </a:r>
            <a:r>
              <a:rPr lang="en-US" baseline="30000" dirty="0" smtClean="0"/>
              <a:t>2</a:t>
            </a:r>
            <a:r>
              <a:rPr lang="en-US" dirty="0"/>
              <a:t>, description of high </a:t>
            </a:r>
            <a:r>
              <a:rPr lang="en-US" dirty="0" smtClean="0"/>
              <a:t>Q</a:t>
            </a:r>
            <a:r>
              <a:rPr lang="en-US" baseline="30000" dirty="0" smtClean="0"/>
              <a:t>2</a:t>
            </a:r>
            <a:r>
              <a:rPr lang="en-US" dirty="0" smtClean="0"/>
              <a:t> </a:t>
            </a:r>
            <a:r>
              <a:rPr lang="en-US" dirty="0"/>
              <a:t>processes can be </a:t>
            </a:r>
            <a:r>
              <a:rPr lang="en-US" dirty="0" smtClean="0"/>
              <a:t>described </a:t>
            </a:r>
            <a:r>
              <a:rPr lang="en-US" dirty="0" err="1" smtClean="0"/>
              <a:t>perturbatively</a:t>
            </a:r>
            <a:endParaRPr lang="en-US" dirty="0"/>
          </a:p>
          <a:p>
            <a:pPr lvl="1"/>
            <a:r>
              <a:rPr lang="en-US" dirty="0" smtClean="0"/>
              <a:t>In some cases the lowest </a:t>
            </a:r>
            <a:r>
              <a:rPr lang="en-US" dirty="0"/>
              <a:t>order process is electromagnetic or </a:t>
            </a:r>
            <a:r>
              <a:rPr lang="en-US" dirty="0" smtClean="0"/>
              <a:t>weak</a:t>
            </a:r>
          </a:p>
          <a:p>
            <a:pPr lvl="1"/>
            <a:r>
              <a:rPr lang="en-US" dirty="0" smtClean="0">
                <a:solidFill>
                  <a:srgbClr val="FF0000"/>
                </a:solidFill>
              </a:rPr>
              <a:t>Higher </a:t>
            </a:r>
            <a:r>
              <a:rPr lang="en-US" dirty="0">
                <a:solidFill>
                  <a:srgbClr val="FF0000"/>
                </a:solidFill>
              </a:rPr>
              <a:t>order </a:t>
            </a:r>
            <a:r>
              <a:rPr lang="en-US" dirty="0" err="1">
                <a:solidFill>
                  <a:srgbClr val="FF0000"/>
                </a:solidFill>
              </a:rPr>
              <a:t>perturbative</a:t>
            </a:r>
            <a:r>
              <a:rPr lang="en-US" dirty="0">
                <a:solidFill>
                  <a:srgbClr val="FF0000"/>
                </a:solidFill>
              </a:rPr>
              <a:t> QCD corrections can be added to the </a:t>
            </a:r>
            <a:r>
              <a:rPr lang="en-US" dirty="0" smtClean="0">
                <a:solidFill>
                  <a:srgbClr val="FF0000"/>
                </a:solidFill>
              </a:rPr>
              <a:t>basic process</a:t>
            </a:r>
            <a:endParaRPr lang="en-US" dirty="0">
              <a:solidFill>
                <a:srgbClr val="FF0000"/>
              </a:solidFill>
            </a:endParaRPr>
          </a:p>
          <a:p>
            <a:pPr lvl="1"/>
            <a:r>
              <a:rPr lang="en-US" dirty="0" smtClean="0"/>
              <a:t>Some processes (</a:t>
            </a:r>
            <a:r>
              <a:rPr lang="en-US" dirty="0"/>
              <a:t>such as </a:t>
            </a:r>
            <a:r>
              <a:rPr lang="en-US" dirty="0" err="1"/>
              <a:t>pp</a:t>
            </a:r>
            <a:r>
              <a:rPr lang="en-US" dirty="0"/>
              <a:t> collisions</a:t>
            </a:r>
            <a:r>
              <a:rPr lang="en-US" dirty="0" smtClean="0"/>
              <a:t>) will be at the </a:t>
            </a:r>
            <a:r>
              <a:rPr lang="en-US" dirty="0"/>
              <a:t>lowest </a:t>
            </a:r>
            <a:r>
              <a:rPr lang="en-US" dirty="0" smtClean="0"/>
              <a:t>order process QCD</a:t>
            </a:r>
          </a:p>
          <a:p>
            <a:pPr lvl="2"/>
            <a:r>
              <a:rPr lang="en-US" dirty="0" smtClean="0"/>
              <a:t>Can also be done via </a:t>
            </a:r>
            <a:r>
              <a:rPr lang="en-US" dirty="0" err="1"/>
              <a:t>perturbative</a:t>
            </a:r>
            <a:r>
              <a:rPr lang="en-US" dirty="0"/>
              <a:t> </a:t>
            </a:r>
            <a:r>
              <a:rPr lang="en-US" dirty="0" smtClean="0"/>
              <a:t>corrections</a:t>
            </a:r>
            <a:endParaRPr lang="en-US" dirty="0"/>
          </a:p>
        </p:txBody>
      </p:sp>
    </p:spTree>
    <p:extLst>
      <p:ext uri="{BB962C8B-B14F-4D97-AF65-F5344CB8AC3E}">
        <p14:creationId xmlns:p14="http://schemas.microsoft.com/office/powerpoint/2010/main" val="14326951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a:xfrm>
            <a:off x="61450" y="1124051"/>
            <a:ext cx="9082550" cy="3732405"/>
          </a:xfrm>
        </p:spPr>
        <p:txBody>
          <a:bodyPr>
            <a:normAutofit/>
          </a:bodyPr>
          <a:lstStyle/>
          <a:p>
            <a:r>
              <a:rPr lang="en-US" dirty="0" smtClean="0"/>
              <a:t>The process</a:t>
            </a:r>
          </a:p>
          <a:p>
            <a:r>
              <a:rPr lang="en-US" dirty="0" smtClean="0"/>
              <a:t>Its cross section</a:t>
            </a:r>
          </a:p>
          <a:p>
            <a:endParaRPr lang="en-US" dirty="0"/>
          </a:p>
          <a:p>
            <a:endParaRPr lang="en-US" dirty="0" smtClean="0"/>
          </a:p>
          <a:p>
            <a:pPr lvl="1"/>
            <a:r>
              <a:rPr lang="en-US" dirty="0" smtClean="0"/>
              <a:t>We take in account the fractional charge of the quark, </a:t>
            </a:r>
            <a:r>
              <a:rPr lang="en-US" dirty="0" err="1" smtClean="0"/>
              <a:t>e</a:t>
            </a:r>
            <a:r>
              <a:rPr lang="en-US" baseline="-25000" dirty="0" err="1" smtClean="0"/>
              <a:t>q</a:t>
            </a:r>
            <a:r>
              <a:rPr lang="en-US" dirty="0" smtClean="0"/>
              <a:t> </a:t>
            </a:r>
          </a:p>
          <a:p>
            <a:pPr lvl="1"/>
            <a:r>
              <a:rPr lang="en-US" dirty="0" err="1" smtClean="0"/>
              <a:t>N</a:t>
            </a:r>
            <a:r>
              <a:rPr lang="en-US" baseline="-25000" dirty="0" err="1" smtClean="0"/>
              <a:t>c</a:t>
            </a:r>
            <a:r>
              <a:rPr lang="en-US" baseline="-25000" dirty="0" smtClean="0"/>
              <a:t> </a:t>
            </a:r>
            <a:r>
              <a:rPr lang="en-US" dirty="0" smtClean="0"/>
              <a:t>is the number of colors, 3</a:t>
            </a:r>
          </a:p>
          <a:p>
            <a:pPr lvl="2"/>
            <a:r>
              <a:rPr lang="en-US" dirty="0" smtClean="0"/>
              <a:t>There is a diagram for each color, and they have to be added</a:t>
            </a:r>
          </a:p>
          <a:p>
            <a:pPr lvl="2"/>
            <a:endParaRPr lang="en-US" baseline="-25000" dirty="0"/>
          </a:p>
        </p:txBody>
      </p:sp>
      <p:graphicFrame>
        <p:nvGraphicFramePr>
          <p:cNvPr id="6" name="Object 5"/>
          <p:cNvGraphicFramePr>
            <a:graphicFrameLocks noChangeAspect="1"/>
          </p:cNvGraphicFramePr>
          <p:nvPr>
            <p:extLst>
              <p:ext uri="{D42A27DB-BD31-4B8C-83A1-F6EECF244321}">
                <p14:modId xmlns:p14="http://schemas.microsoft.com/office/powerpoint/2010/main" val="3216263183"/>
              </p:ext>
            </p:extLst>
          </p:nvPr>
        </p:nvGraphicFramePr>
        <p:xfrm>
          <a:off x="2898775" y="1689100"/>
          <a:ext cx="1357313" cy="487363"/>
        </p:xfrm>
        <a:graphic>
          <a:graphicData uri="http://schemas.openxmlformats.org/presentationml/2006/ole">
            <mc:AlternateContent xmlns:mc="http://schemas.openxmlformats.org/markup-compatibility/2006">
              <mc:Choice xmlns:v="urn:schemas-microsoft-com:vml" Requires="v">
                <p:oleObj spid="_x0000_s157017" name="Equation" r:id="rId3" imgW="673100" imgH="241300" progId="Equation.3">
                  <p:embed/>
                </p:oleObj>
              </mc:Choice>
              <mc:Fallback>
                <p:oleObj name="Equation" r:id="rId3" imgW="673100" imgH="241300" progId="Equation.3">
                  <p:embed/>
                  <p:pic>
                    <p:nvPicPr>
                      <p:cNvPr id="0" name=""/>
                      <p:cNvPicPr/>
                      <p:nvPr/>
                    </p:nvPicPr>
                    <p:blipFill>
                      <a:blip r:embed="rId4"/>
                      <a:stretch>
                        <a:fillRect/>
                      </a:stretch>
                    </p:blipFill>
                    <p:spPr>
                      <a:xfrm>
                        <a:off x="2898775" y="1689100"/>
                        <a:ext cx="1357313" cy="487363"/>
                      </a:xfrm>
                      <a:prstGeom prst="rect">
                        <a:avLst/>
                      </a:prstGeom>
                    </p:spPr>
                  </p:pic>
                </p:oleObj>
              </mc:Fallback>
            </mc:AlternateContent>
          </a:graphicData>
        </a:graphic>
      </p:graphicFrame>
      <p:pic>
        <p:nvPicPr>
          <p:cNvPr id="7" name="Picture 6"/>
          <p:cNvPicPr>
            <a:picLocks noChangeAspect="1"/>
          </p:cNvPicPr>
          <p:nvPr/>
        </p:nvPicPr>
        <p:blipFill>
          <a:blip r:embed="rId5"/>
          <a:stretch>
            <a:fillRect/>
          </a:stretch>
        </p:blipFill>
        <p:spPr>
          <a:xfrm>
            <a:off x="5762424" y="1069378"/>
            <a:ext cx="2899869" cy="2054074"/>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27175039"/>
              </p:ext>
            </p:extLst>
          </p:nvPr>
        </p:nvGraphicFramePr>
        <p:xfrm>
          <a:off x="857385" y="2498004"/>
          <a:ext cx="4706938" cy="536575"/>
        </p:xfrm>
        <a:graphic>
          <a:graphicData uri="http://schemas.openxmlformats.org/presentationml/2006/ole">
            <mc:AlternateContent xmlns:mc="http://schemas.openxmlformats.org/markup-compatibility/2006">
              <mc:Choice xmlns:v="urn:schemas-microsoft-com:vml" Requires="v">
                <p:oleObj spid="_x0000_s157018" name="Equation" r:id="rId6" imgW="2336800" imgH="266700" progId="Equation.3">
                  <p:embed/>
                </p:oleObj>
              </mc:Choice>
              <mc:Fallback>
                <p:oleObj name="Equation" r:id="rId6" imgW="2336800" imgH="266700" progId="Equation.3">
                  <p:embed/>
                  <p:pic>
                    <p:nvPicPr>
                      <p:cNvPr id="0" name=""/>
                      <p:cNvPicPr/>
                      <p:nvPr/>
                    </p:nvPicPr>
                    <p:blipFill>
                      <a:blip r:embed="rId7"/>
                      <a:stretch>
                        <a:fillRect/>
                      </a:stretch>
                    </p:blipFill>
                    <p:spPr>
                      <a:xfrm>
                        <a:off x="857385" y="2498004"/>
                        <a:ext cx="4706938" cy="5365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61678738"/>
              </p:ext>
            </p:extLst>
          </p:nvPr>
        </p:nvGraphicFramePr>
        <p:xfrm>
          <a:off x="2141795" y="5262563"/>
          <a:ext cx="4759325" cy="792162"/>
        </p:xfrm>
        <a:graphic>
          <a:graphicData uri="http://schemas.openxmlformats.org/presentationml/2006/ole">
            <mc:AlternateContent xmlns:mc="http://schemas.openxmlformats.org/markup-compatibility/2006">
              <mc:Choice xmlns:v="urn:schemas-microsoft-com:vml" Requires="v">
                <p:oleObj spid="_x0000_s157019" name="Equation" r:id="rId8" imgW="2362200" imgH="393700" progId="Equation.3">
                  <p:embed/>
                </p:oleObj>
              </mc:Choice>
              <mc:Fallback>
                <p:oleObj name="Equation" r:id="rId8" imgW="2362200" imgH="393700" progId="Equation.3">
                  <p:embed/>
                  <p:pic>
                    <p:nvPicPr>
                      <p:cNvPr id="0" name=""/>
                      <p:cNvPicPr/>
                      <p:nvPr/>
                    </p:nvPicPr>
                    <p:blipFill>
                      <a:blip r:embed="rId9"/>
                      <a:stretch>
                        <a:fillRect/>
                      </a:stretch>
                    </p:blipFill>
                    <p:spPr>
                      <a:xfrm>
                        <a:off x="2141795" y="5262563"/>
                        <a:ext cx="4759325" cy="79216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282140001"/>
              </p:ext>
            </p:extLst>
          </p:nvPr>
        </p:nvGraphicFramePr>
        <p:xfrm>
          <a:off x="2141795" y="5877885"/>
          <a:ext cx="5705475" cy="792162"/>
        </p:xfrm>
        <a:graphic>
          <a:graphicData uri="http://schemas.openxmlformats.org/presentationml/2006/ole">
            <mc:AlternateContent xmlns:mc="http://schemas.openxmlformats.org/markup-compatibility/2006">
              <mc:Choice xmlns:v="urn:schemas-microsoft-com:vml" Requires="v">
                <p:oleObj spid="_x0000_s157020" name="Equation" r:id="rId10" imgW="2832100" imgH="393700" progId="Equation.3">
                  <p:embed/>
                </p:oleObj>
              </mc:Choice>
              <mc:Fallback>
                <p:oleObj name="Equation" r:id="rId10" imgW="2832100" imgH="393700" progId="Equation.3">
                  <p:embed/>
                  <p:pic>
                    <p:nvPicPr>
                      <p:cNvPr id="0" name=""/>
                      <p:cNvPicPr/>
                      <p:nvPr/>
                    </p:nvPicPr>
                    <p:blipFill>
                      <a:blip r:embed="rId11"/>
                      <a:stretch>
                        <a:fillRect/>
                      </a:stretch>
                    </p:blipFill>
                    <p:spPr>
                      <a:xfrm>
                        <a:off x="2141795" y="5877885"/>
                        <a:ext cx="5705475" cy="792162"/>
                      </a:xfrm>
                      <a:prstGeom prst="rect">
                        <a:avLst/>
                      </a:prstGeom>
                    </p:spPr>
                  </p:pic>
                </p:oleObj>
              </mc:Fallback>
            </mc:AlternateContent>
          </a:graphicData>
        </a:graphic>
      </p:graphicFrame>
    </p:spTree>
    <p:extLst>
      <p:ext uri="{BB962C8B-B14F-4D97-AF65-F5344CB8AC3E}">
        <p14:creationId xmlns:p14="http://schemas.microsoft.com/office/powerpoint/2010/main" val="272884414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p:txBody>
          <a:bodyPr>
            <a:normAutofit/>
          </a:bodyPr>
          <a:lstStyle/>
          <a:p>
            <a:r>
              <a:rPr lang="en-US" dirty="0" smtClean="0"/>
              <a:t>This leads us to the prediction</a:t>
            </a:r>
          </a:p>
          <a:p>
            <a:endParaRPr lang="en-US" dirty="0"/>
          </a:p>
          <a:p>
            <a:endParaRPr lang="en-US" dirty="0" smtClean="0"/>
          </a:p>
          <a:p>
            <a:endParaRPr lang="en-US" dirty="0"/>
          </a:p>
          <a:p>
            <a:r>
              <a:rPr lang="en-US" dirty="0" smtClean="0"/>
              <a:t>Since N</a:t>
            </a:r>
            <a:r>
              <a:rPr lang="en-US" baseline="-25000" dirty="0" smtClean="0"/>
              <a:t>C</a:t>
            </a:r>
            <a:r>
              <a:rPr lang="en-US" dirty="0" smtClean="0"/>
              <a:t>=3 we have </a:t>
            </a:r>
          </a:p>
          <a:p>
            <a:pPr lvl="1"/>
            <a:r>
              <a:rPr lang="en-US" dirty="0" smtClean="0"/>
              <a:t>for </a:t>
            </a:r>
            <a:r>
              <a:rPr lang="en-US" dirty="0" err="1" smtClean="0"/>
              <a:t>u,d,s</a:t>
            </a:r>
            <a:endParaRPr lang="en-US" dirty="0" smtClean="0"/>
          </a:p>
          <a:p>
            <a:pPr lvl="1"/>
            <a:endParaRPr lang="en-US" dirty="0" smtClean="0"/>
          </a:p>
          <a:p>
            <a:pPr lvl="1"/>
            <a:r>
              <a:rPr lang="en-US" dirty="0" smtClean="0"/>
              <a:t>for </a:t>
            </a:r>
            <a:r>
              <a:rPr lang="en-US" dirty="0" err="1" smtClean="0"/>
              <a:t>u,d,s,c</a:t>
            </a:r>
            <a:endParaRPr lang="en-US" dirty="0" smtClean="0"/>
          </a:p>
          <a:p>
            <a:pPr lvl="1"/>
            <a:endParaRPr lang="en-US" dirty="0" smtClean="0"/>
          </a:p>
          <a:p>
            <a:pPr lvl="1"/>
            <a:r>
              <a:rPr lang="en-US" dirty="0" smtClean="0"/>
              <a:t>for </a:t>
            </a:r>
            <a:r>
              <a:rPr lang="en-US" dirty="0" err="1" smtClean="0"/>
              <a:t>u,d,s,c,b</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475710962"/>
              </p:ext>
            </p:extLst>
          </p:nvPr>
        </p:nvGraphicFramePr>
        <p:xfrm>
          <a:off x="2274888" y="1993466"/>
          <a:ext cx="4271962" cy="944563"/>
        </p:xfrm>
        <a:graphic>
          <a:graphicData uri="http://schemas.openxmlformats.org/presentationml/2006/ole">
            <mc:AlternateContent xmlns:mc="http://schemas.openxmlformats.org/markup-compatibility/2006">
              <mc:Choice xmlns:v="urn:schemas-microsoft-com:vml" Requires="v">
                <p:oleObj spid="_x0000_s157871" name="Equation" r:id="rId3" imgW="2120900" imgH="469900" progId="Equation.3">
                  <p:embed/>
                </p:oleObj>
              </mc:Choice>
              <mc:Fallback>
                <p:oleObj name="Equation" r:id="rId3" imgW="2120900" imgH="469900" progId="Equation.3">
                  <p:embed/>
                  <p:pic>
                    <p:nvPicPr>
                      <p:cNvPr id="0" name=""/>
                      <p:cNvPicPr/>
                      <p:nvPr/>
                    </p:nvPicPr>
                    <p:blipFill>
                      <a:blip r:embed="rId4"/>
                      <a:stretch>
                        <a:fillRect/>
                      </a:stretch>
                    </p:blipFill>
                    <p:spPr>
                      <a:xfrm>
                        <a:off x="2274888" y="1993466"/>
                        <a:ext cx="4271962" cy="9445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9258172"/>
              </p:ext>
            </p:extLst>
          </p:nvPr>
        </p:nvGraphicFramePr>
        <p:xfrm>
          <a:off x="2957494" y="3823527"/>
          <a:ext cx="2935872" cy="2581901"/>
        </p:xfrm>
        <a:graphic>
          <a:graphicData uri="http://schemas.openxmlformats.org/presentationml/2006/ole">
            <mc:AlternateContent xmlns:mc="http://schemas.openxmlformats.org/markup-compatibility/2006">
              <mc:Choice xmlns:v="urn:schemas-microsoft-com:vml" Requires="v">
                <p:oleObj spid="_x0000_s157872" name="Equation" r:id="rId5" imgW="1790700" imgH="1574800" progId="Equation.3">
                  <p:embed/>
                </p:oleObj>
              </mc:Choice>
              <mc:Fallback>
                <p:oleObj name="Equation" r:id="rId5" imgW="1790700" imgH="1574800" progId="Equation.3">
                  <p:embed/>
                  <p:pic>
                    <p:nvPicPr>
                      <p:cNvPr id="0" name=""/>
                      <p:cNvPicPr/>
                      <p:nvPr/>
                    </p:nvPicPr>
                    <p:blipFill>
                      <a:blip r:embed="rId6"/>
                      <a:stretch>
                        <a:fillRect/>
                      </a:stretch>
                    </p:blipFill>
                    <p:spPr>
                      <a:xfrm>
                        <a:off x="2957494" y="3823527"/>
                        <a:ext cx="2935872" cy="2581901"/>
                      </a:xfrm>
                      <a:prstGeom prst="rect">
                        <a:avLst/>
                      </a:prstGeom>
                    </p:spPr>
                  </p:pic>
                </p:oleObj>
              </mc:Fallback>
            </mc:AlternateContent>
          </a:graphicData>
        </a:graphic>
      </p:graphicFrame>
      <p:sp>
        <p:nvSpPr>
          <p:cNvPr id="8" name="TextBox 7"/>
          <p:cNvSpPr txBox="1"/>
          <p:nvPr/>
        </p:nvSpPr>
        <p:spPr>
          <a:xfrm>
            <a:off x="5329201" y="4952349"/>
            <a:ext cx="3814799" cy="1200329"/>
          </a:xfrm>
          <a:prstGeom prst="rect">
            <a:avLst/>
          </a:prstGeom>
          <a:noFill/>
        </p:spPr>
        <p:txBody>
          <a:bodyPr wrap="square" rtlCol="0">
            <a:spAutoFit/>
          </a:bodyPr>
          <a:lstStyle/>
          <a:p>
            <a:r>
              <a:rPr lang="en-US" i="1" dirty="0"/>
              <a:t>Above 3.1 GeV, charm </a:t>
            </a:r>
            <a:r>
              <a:rPr lang="en-US" i="1" dirty="0" smtClean="0"/>
              <a:t>pairs produced</a:t>
            </a:r>
          </a:p>
          <a:p>
            <a:endParaRPr lang="en-US" i="1" dirty="0" smtClean="0"/>
          </a:p>
          <a:p>
            <a:endParaRPr lang="en-US" i="1" dirty="0"/>
          </a:p>
          <a:p>
            <a:r>
              <a:rPr lang="en-US" i="1" dirty="0"/>
              <a:t> Above 9.4 GeV, bottom </a:t>
            </a:r>
            <a:r>
              <a:rPr lang="en-US" i="1" dirty="0" smtClean="0"/>
              <a:t>pairs produced</a:t>
            </a:r>
            <a:endParaRPr lang="en-US" i="1" dirty="0"/>
          </a:p>
        </p:txBody>
      </p:sp>
      <p:sp>
        <p:nvSpPr>
          <p:cNvPr id="9" name="Rounded Rectangle 8"/>
          <p:cNvSpPr/>
          <p:nvPr/>
        </p:nvSpPr>
        <p:spPr>
          <a:xfrm>
            <a:off x="2071916" y="1935755"/>
            <a:ext cx="4645102" cy="1002274"/>
          </a:xfrm>
          <a:prstGeom prst="roundRect">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8778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a:xfrm>
            <a:off x="4238696" y="1286501"/>
            <a:ext cx="4763256" cy="3531867"/>
          </a:xfrm>
        </p:spPr>
        <p:txBody>
          <a:bodyPr>
            <a:normAutofit fontScale="92500" lnSpcReduction="20000"/>
          </a:bodyPr>
          <a:lstStyle/>
          <a:p>
            <a:r>
              <a:rPr lang="en-US" dirty="0" smtClean="0"/>
              <a:t>These measurements confirm that there are 3 colors of quarks</a:t>
            </a:r>
          </a:p>
          <a:p>
            <a:endParaRPr lang="en-US" dirty="0"/>
          </a:p>
          <a:p>
            <a:r>
              <a:rPr lang="en-US" dirty="0" smtClean="0"/>
              <a:t>R is modified when interpreted with QCD. It should include diagrams where one of the quarks radiate gluons</a:t>
            </a:r>
          </a:p>
          <a:p>
            <a:endParaRPr lang="en-US" dirty="0" smtClean="0"/>
          </a:p>
          <a:p>
            <a:endParaRPr lang="en-US" dirty="0"/>
          </a:p>
        </p:txBody>
      </p:sp>
      <p:pic>
        <p:nvPicPr>
          <p:cNvPr id="7" name="Picture 6"/>
          <p:cNvPicPr>
            <a:picLocks noChangeAspect="1"/>
          </p:cNvPicPr>
          <p:nvPr/>
        </p:nvPicPr>
        <p:blipFill>
          <a:blip r:embed="rId3"/>
          <a:stretch>
            <a:fillRect/>
          </a:stretch>
        </p:blipFill>
        <p:spPr>
          <a:xfrm>
            <a:off x="0" y="1016047"/>
            <a:ext cx="4305533" cy="524949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550000969"/>
              </p:ext>
            </p:extLst>
          </p:nvPr>
        </p:nvGraphicFramePr>
        <p:xfrm>
          <a:off x="5106585" y="5012540"/>
          <a:ext cx="2865438" cy="969962"/>
        </p:xfrm>
        <a:graphic>
          <a:graphicData uri="http://schemas.openxmlformats.org/presentationml/2006/ole">
            <mc:AlternateContent xmlns:mc="http://schemas.openxmlformats.org/markup-compatibility/2006">
              <mc:Choice xmlns:v="urn:schemas-microsoft-com:vml" Requires="v">
                <p:oleObj spid="_x0000_s158810" name="Equation" r:id="rId4" imgW="1422400" imgH="482600" progId="Equation.3">
                  <p:embed/>
                </p:oleObj>
              </mc:Choice>
              <mc:Fallback>
                <p:oleObj name="Equation" r:id="rId4" imgW="1422400" imgH="482600" progId="Equation.3">
                  <p:embed/>
                  <p:pic>
                    <p:nvPicPr>
                      <p:cNvPr id="0" name=""/>
                      <p:cNvPicPr/>
                      <p:nvPr/>
                    </p:nvPicPr>
                    <p:blipFill>
                      <a:blip r:embed="rId5"/>
                      <a:stretch>
                        <a:fillRect/>
                      </a:stretch>
                    </p:blipFill>
                    <p:spPr>
                      <a:xfrm>
                        <a:off x="5106585" y="5012540"/>
                        <a:ext cx="2865438" cy="969962"/>
                      </a:xfrm>
                      <a:prstGeom prst="rect">
                        <a:avLst/>
                      </a:prstGeom>
                    </p:spPr>
                  </p:pic>
                </p:oleObj>
              </mc:Fallback>
            </mc:AlternateContent>
          </a:graphicData>
        </a:graphic>
      </p:graphicFrame>
      <p:sp>
        <p:nvSpPr>
          <p:cNvPr id="9" name="Rounded Rectangle 8"/>
          <p:cNvSpPr/>
          <p:nvPr/>
        </p:nvSpPr>
        <p:spPr>
          <a:xfrm>
            <a:off x="4948817" y="4942872"/>
            <a:ext cx="3299213" cy="1002274"/>
          </a:xfrm>
          <a:prstGeom prst="roundRect">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338345" y="6175231"/>
            <a:ext cx="3936595" cy="369332"/>
          </a:xfrm>
          <a:prstGeom prst="rect">
            <a:avLst/>
          </a:prstGeom>
          <a:noFill/>
        </p:spPr>
        <p:txBody>
          <a:bodyPr wrap="none" rtlCol="0">
            <a:spAutoFit/>
          </a:bodyPr>
          <a:lstStyle/>
          <a:p>
            <a:r>
              <a:rPr lang="en-US" i="1" dirty="0" smtClean="0"/>
              <a:t>Will return to this in a couple of lectures</a:t>
            </a:r>
            <a:endParaRPr lang="en-US" i="1" dirty="0"/>
          </a:p>
        </p:txBody>
      </p:sp>
    </p:spTree>
    <p:extLst>
      <p:ext uri="{BB962C8B-B14F-4D97-AF65-F5344CB8AC3E}">
        <p14:creationId xmlns:p14="http://schemas.microsoft.com/office/powerpoint/2010/main" val="390603955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Quarks turn into hadrons</a:t>
            </a:r>
            <a:endParaRPr lang="en-US" dirty="0"/>
          </a:p>
        </p:txBody>
      </p:sp>
      <p:sp>
        <p:nvSpPr>
          <p:cNvPr id="3" name="Content Placeholder 2"/>
          <p:cNvSpPr>
            <a:spLocks noGrp="1"/>
          </p:cNvSpPr>
          <p:nvPr>
            <p:ph idx="1"/>
          </p:nvPr>
        </p:nvSpPr>
        <p:spPr>
          <a:xfrm>
            <a:off x="156392" y="1153587"/>
            <a:ext cx="5324160" cy="5241060"/>
          </a:xfrm>
        </p:spPr>
        <p:txBody>
          <a:bodyPr>
            <a:normAutofit fontScale="77500" lnSpcReduction="20000"/>
          </a:bodyPr>
          <a:lstStyle/>
          <a:p>
            <a:r>
              <a:rPr lang="en-US" dirty="0" smtClean="0"/>
              <a:t>In the center of mass frame the quark and antiquark separate with equal and opposite momentum and materialize into two back to back jets which have momenta roughly collinear with the original q and q directions</a:t>
            </a:r>
          </a:p>
          <a:p>
            <a:endParaRPr lang="en-US" dirty="0" smtClean="0"/>
          </a:p>
          <a:p>
            <a:endParaRPr lang="en-US" dirty="0" smtClean="0"/>
          </a:p>
          <a:p>
            <a:endParaRPr lang="en-US" dirty="0"/>
          </a:p>
          <a:p>
            <a:r>
              <a:rPr lang="en-US" i="1" dirty="0" smtClean="0"/>
              <a:t>How can we make predictions of observables after quarks </a:t>
            </a:r>
            <a:r>
              <a:rPr lang="en-US" i="1" dirty="0" err="1" smtClean="0"/>
              <a:t>hadronize</a:t>
            </a:r>
            <a:r>
              <a:rPr lang="en-US" i="1" dirty="0" smtClean="0"/>
              <a:t> ? </a:t>
            </a:r>
          </a:p>
          <a:p>
            <a:r>
              <a:rPr lang="en-US" i="1" dirty="0" smtClean="0"/>
              <a:t>How can we represent the fragmentation and hadronization of quarks into hadrons ?</a:t>
            </a:r>
          </a:p>
        </p:txBody>
      </p:sp>
      <p:pic>
        <p:nvPicPr>
          <p:cNvPr id="8" name="Picture 7"/>
          <p:cNvPicPr>
            <a:picLocks noChangeAspect="1"/>
          </p:cNvPicPr>
          <p:nvPr/>
        </p:nvPicPr>
        <p:blipFill>
          <a:blip r:embed="rId2"/>
          <a:stretch>
            <a:fillRect/>
          </a:stretch>
        </p:blipFill>
        <p:spPr>
          <a:xfrm>
            <a:off x="5097088" y="1581866"/>
            <a:ext cx="3904864" cy="3159467"/>
          </a:xfrm>
          <a:prstGeom prst="rect">
            <a:avLst/>
          </a:prstGeom>
        </p:spPr>
      </p:pic>
    </p:spTree>
    <p:extLst>
      <p:ext uri="{BB962C8B-B14F-4D97-AF65-F5344CB8AC3E}">
        <p14:creationId xmlns:p14="http://schemas.microsoft.com/office/powerpoint/2010/main" val="279202895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239136" y="1522793"/>
            <a:ext cx="3904864" cy="3159467"/>
          </a:xfrm>
          <a:prstGeom prst="rect">
            <a:avLst/>
          </a:prstGeom>
        </p:spPr>
      </p:pic>
      <p:sp>
        <p:nvSpPr>
          <p:cNvPr id="2" name="Title 1"/>
          <p:cNvSpPr>
            <a:spLocks noGrp="1"/>
          </p:cNvSpPr>
          <p:nvPr>
            <p:ph type="title"/>
          </p:nvPr>
        </p:nvSpPr>
        <p:spPr/>
        <p:txBody>
          <a:bodyPr/>
          <a:lstStyle/>
          <a:p>
            <a:r>
              <a:rPr lang="en-US" dirty="0" smtClean="0"/>
              <a:t>Describing hadronization</a:t>
            </a:r>
            <a:endParaRPr lang="en-US" dirty="0"/>
          </a:p>
        </p:txBody>
      </p:sp>
      <p:sp>
        <p:nvSpPr>
          <p:cNvPr id="3" name="Content Placeholder 2"/>
          <p:cNvSpPr>
            <a:spLocks noGrp="1"/>
          </p:cNvSpPr>
          <p:nvPr>
            <p:ph idx="1"/>
          </p:nvPr>
        </p:nvSpPr>
        <p:spPr>
          <a:xfrm>
            <a:off x="156392" y="1183123"/>
            <a:ext cx="5366943" cy="4957254"/>
          </a:xfrm>
        </p:spPr>
        <p:txBody>
          <a:bodyPr>
            <a:noAutofit/>
          </a:bodyPr>
          <a:lstStyle/>
          <a:p>
            <a:r>
              <a:rPr lang="en-US" sz="1800" dirty="0" smtClean="0"/>
              <a:t>Suppose </a:t>
            </a:r>
            <a:r>
              <a:rPr lang="en-US" sz="1800" dirty="0"/>
              <a:t>we want to describe </a:t>
            </a:r>
            <a:endParaRPr lang="en-US" sz="1800" dirty="0" smtClean="0"/>
          </a:p>
          <a:p>
            <a:pPr marL="118872" indent="0">
              <a:buNone/>
            </a:pPr>
            <a:r>
              <a:rPr lang="en-US" sz="1800" dirty="0"/>
              <a:t> </a:t>
            </a:r>
            <a:r>
              <a:rPr lang="en-US" sz="1800" dirty="0" smtClean="0"/>
              <a:t>      where </a:t>
            </a:r>
            <a:r>
              <a:rPr lang="en-US" sz="1800" dirty="0"/>
              <a:t>h is a </a:t>
            </a:r>
            <a:r>
              <a:rPr lang="en-US" sz="1800" dirty="0" smtClean="0"/>
              <a:t>specific</a:t>
            </a:r>
            <a:r>
              <a:rPr lang="en-US" sz="1800" dirty="0"/>
              <a:t> </a:t>
            </a:r>
            <a:r>
              <a:rPr lang="en-US" sz="1800" dirty="0" smtClean="0"/>
              <a:t>particle </a:t>
            </a:r>
            <a:r>
              <a:rPr lang="en-US" sz="1800" dirty="0"/>
              <a:t>(eg </a:t>
            </a:r>
            <a:r>
              <a:rPr lang="en-US" sz="1800" dirty="0" smtClean="0"/>
              <a:t>pion)</a:t>
            </a:r>
            <a:endParaRPr lang="en-US" sz="1800" dirty="0"/>
          </a:p>
          <a:p>
            <a:pPr lvl="1"/>
            <a:endParaRPr lang="en-US" sz="1600" dirty="0" smtClean="0"/>
          </a:p>
          <a:p>
            <a:pPr lvl="1"/>
            <a:r>
              <a:rPr lang="en-US" sz="1600" dirty="0" smtClean="0"/>
              <a:t>Need </a:t>
            </a:r>
            <a:r>
              <a:rPr lang="en-US" sz="1600" dirty="0"/>
              <a:t>probability that a q or </a:t>
            </a:r>
            <a:r>
              <a:rPr lang="en-US" sz="1600" dirty="0" smtClean="0"/>
              <a:t>q </a:t>
            </a:r>
            <a:r>
              <a:rPr lang="en-US" sz="1600" dirty="0"/>
              <a:t>will fragment into h</a:t>
            </a:r>
          </a:p>
          <a:p>
            <a:pPr lvl="1"/>
            <a:r>
              <a:rPr lang="en-US" sz="1600" dirty="0" smtClean="0"/>
              <a:t>Define D</a:t>
            </a:r>
            <a:r>
              <a:rPr lang="en-US" sz="1600" baseline="30000" dirty="0" smtClean="0"/>
              <a:t>h</a:t>
            </a:r>
            <a:r>
              <a:rPr lang="en-US" sz="1600" dirty="0" smtClean="0"/>
              <a:t>(z) a</a:t>
            </a:r>
            <a:r>
              <a:rPr lang="en-US" sz="1600" dirty="0"/>
              <a:t> </a:t>
            </a:r>
            <a:r>
              <a:rPr lang="en-US" sz="1600" dirty="0" smtClean="0"/>
              <a:t> </a:t>
            </a:r>
            <a:r>
              <a:rPr lang="en-US" sz="1600" dirty="0"/>
              <a:t>as probability that a quark q will fragment to form a </a:t>
            </a:r>
            <a:r>
              <a:rPr lang="en-US" sz="1600" dirty="0" smtClean="0"/>
              <a:t>hadron with measured energy E</a:t>
            </a:r>
            <a:r>
              <a:rPr lang="en-US" sz="1600" baseline="-25000" dirty="0" smtClean="0"/>
              <a:t>h</a:t>
            </a:r>
          </a:p>
          <a:p>
            <a:pPr lvl="1"/>
            <a:endParaRPr lang="en-US" sz="1600" dirty="0" smtClean="0"/>
          </a:p>
          <a:p>
            <a:pPr marL="457200" lvl="1" indent="0">
              <a:buNone/>
            </a:pPr>
            <a:endParaRPr lang="en-US" sz="1600" dirty="0"/>
          </a:p>
          <a:p>
            <a:pPr marL="457200" lvl="1" indent="0">
              <a:buNone/>
            </a:pPr>
            <a:endParaRPr lang="en-US" sz="1600" dirty="0" smtClean="0"/>
          </a:p>
          <a:p>
            <a:pPr lvl="1"/>
            <a:r>
              <a:rPr lang="en-US" sz="1600" dirty="0" smtClean="0"/>
              <a:t>Fraction of the energy z= E</a:t>
            </a:r>
            <a:r>
              <a:rPr lang="en-US" sz="1600" baseline="-25000" dirty="0" smtClean="0"/>
              <a:t>h</a:t>
            </a:r>
            <a:r>
              <a:rPr lang="en-US" sz="1600" dirty="0" smtClean="0"/>
              <a:t>/</a:t>
            </a:r>
            <a:r>
              <a:rPr lang="en-US" sz="1600" dirty="0" err="1" smtClean="0"/>
              <a:t>E</a:t>
            </a:r>
            <a:r>
              <a:rPr lang="en-US" sz="1600" baseline="-25000" dirty="0" err="1" smtClean="0"/>
              <a:t>q</a:t>
            </a:r>
            <a:r>
              <a:rPr lang="en-US" sz="1600" dirty="0" smtClean="0"/>
              <a:t> carries by the hadron</a:t>
            </a:r>
            <a:endParaRPr lang="en-US" sz="1600" dirty="0"/>
          </a:p>
          <a:p>
            <a:pPr lvl="1"/>
            <a:r>
              <a:rPr lang="en-US" sz="1600" dirty="0" smtClean="0"/>
              <a:t>We </a:t>
            </a:r>
            <a:r>
              <a:rPr lang="en-US" sz="1600" dirty="0"/>
              <a:t>cannot predict </a:t>
            </a:r>
            <a:r>
              <a:rPr lang="en-US" sz="1600" dirty="0" smtClean="0"/>
              <a:t>D</a:t>
            </a:r>
            <a:r>
              <a:rPr lang="en-US" sz="1600" baseline="30000" dirty="0" smtClean="0"/>
              <a:t>h</a:t>
            </a:r>
            <a:r>
              <a:rPr lang="en-US" sz="1600" dirty="0" smtClean="0"/>
              <a:t>(z)</a:t>
            </a:r>
            <a:endParaRPr lang="en-US" sz="1600" dirty="0"/>
          </a:p>
          <a:p>
            <a:pPr lvl="1"/>
            <a:r>
              <a:rPr lang="en-US" sz="1600" dirty="0" smtClean="0"/>
              <a:t>Measure </a:t>
            </a:r>
            <a:r>
              <a:rPr lang="en-US" sz="1600" dirty="0"/>
              <a:t>them in one process and then ask are they </a:t>
            </a:r>
            <a:r>
              <a:rPr lang="en-US" sz="1600" dirty="0" smtClean="0"/>
              <a:t>universal</a:t>
            </a:r>
            <a:endParaRPr lang="en-US" sz="1600" dirty="0"/>
          </a:p>
          <a:p>
            <a:endParaRPr lang="en-US" sz="1800" dirty="0"/>
          </a:p>
          <a:p>
            <a:r>
              <a:rPr lang="en-US" sz="1800" dirty="0" smtClean="0"/>
              <a:t>These D</a:t>
            </a:r>
            <a:r>
              <a:rPr lang="en-US" sz="1800" baseline="30000" dirty="0" smtClean="0"/>
              <a:t>h</a:t>
            </a:r>
            <a:r>
              <a:rPr lang="en-US" sz="1800" dirty="0" smtClean="0"/>
              <a:t>(</a:t>
            </a:r>
            <a:r>
              <a:rPr lang="en-US" sz="1800" dirty="0"/>
              <a:t>z) are essential for </a:t>
            </a:r>
            <a:r>
              <a:rPr lang="en-US" sz="1800" dirty="0">
                <a:solidFill>
                  <a:srgbClr val="FF0000"/>
                </a:solidFill>
              </a:rPr>
              <a:t>Monte Carlo </a:t>
            </a:r>
            <a:r>
              <a:rPr lang="en-US" sz="1800" dirty="0" smtClean="0">
                <a:solidFill>
                  <a:srgbClr val="FF0000"/>
                </a:solidFill>
              </a:rPr>
              <a:t>programs,</a:t>
            </a:r>
            <a:r>
              <a:rPr lang="en-US" sz="1800" dirty="0" smtClean="0"/>
              <a:t> use </a:t>
            </a:r>
            <a:r>
              <a:rPr lang="en-US" sz="1800" dirty="0"/>
              <a:t>to predict </a:t>
            </a:r>
            <a:r>
              <a:rPr lang="en-US" sz="1800" dirty="0" smtClean="0"/>
              <a:t>the hadron </a:t>
            </a:r>
            <a:r>
              <a:rPr lang="en-US" sz="1800" dirty="0"/>
              <a:t>level output of a given </a:t>
            </a:r>
            <a:r>
              <a:rPr lang="en-US" sz="1800" dirty="0" smtClean="0"/>
              <a:t>experiment</a:t>
            </a:r>
            <a:endParaRPr lang="en-US" sz="1800" dirty="0"/>
          </a:p>
        </p:txBody>
      </p:sp>
      <p:graphicFrame>
        <p:nvGraphicFramePr>
          <p:cNvPr id="7" name="Object 6"/>
          <p:cNvGraphicFramePr>
            <a:graphicFrameLocks noChangeAspect="1"/>
          </p:cNvGraphicFramePr>
          <p:nvPr>
            <p:extLst>
              <p:ext uri="{D42A27DB-BD31-4B8C-83A1-F6EECF244321}">
                <p14:modId xmlns:p14="http://schemas.microsoft.com/office/powerpoint/2010/main" val="131991068"/>
              </p:ext>
            </p:extLst>
          </p:nvPr>
        </p:nvGraphicFramePr>
        <p:xfrm>
          <a:off x="3563724" y="1583287"/>
          <a:ext cx="1384300" cy="411163"/>
        </p:xfrm>
        <a:graphic>
          <a:graphicData uri="http://schemas.openxmlformats.org/presentationml/2006/ole">
            <mc:AlternateContent xmlns:mc="http://schemas.openxmlformats.org/markup-compatibility/2006">
              <mc:Choice xmlns:v="urn:schemas-microsoft-com:vml" Requires="v">
                <p:oleObj spid="_x0000_s159919" name="Equation" r:id="rId4" imgW="685800" imgH="203200" progId="Equation.3">
                  <p:embed/>
                </p:oleObj>
              </mc:Choice>
              <mc:Fallback>
                <p:oleObj name="Equation" r:id="rId4" imgW="685800" imgH="203200" progId="Equation.3">
                  <p:embed/>
                  <p:pic>
                    <p:nvPicPr>
                      <p:cNvPr id="0" name=""/>
                      <p:cNvPicPr/>
                      <p:nvPr/>
                    </p:nvPicPr>
                    <p:blipFill>
                      <a:blip r:embed="rId5"/>
                      <a:stretch>
                        <a:fillRect/>
                      </a:stretch>
                    </p:blipFill>
                    <p:spPr>
                      <a:xfrm>
                        <a:off x="3563724" y="1583287"/>
                        <a:ext cx="1384300" cy="411163"/>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998457042"/>
              </p:ext>
            </p:extLst>
          </p:nvPr>
        </p:nvGraphicFramePr>
        <p:xfrm>
          <a:off x="597407" y="3002870"/>
          <a:ext cx="4499681" cy="683510"/>
        </p:xfrm>
        <a:graphic>
          <a:graphicData uri="http://schemas.openxmlformats.org/presentationml/2006/ole">
            <mc:AlternateContent xmlns:mc="http://schemas.openxmlformats.org/markup-compatibility/2006">
              <mc:Choice xmlns:v="urn:schemas-microsoft-com:vml" Requires="v">
                <p:oleObj spid="_x0000_s159920" name="Equation" r:id="rId6" imgW="3086100" imgH="469900" progId="Equation.3">
                  <p:embed/>
                </p:oleObj>
              </mc:Choice>
              <mc:Fallback>
                <p:oleObj name="Equation" r:id="rId6" imgW="3086100" imgH="469900" progId="Equation.3">
                  <p:embed/>
                  <p:pic>
                    <p:nvPicPr>
                      <p:cNvPr id="0" name=""/>
                      <p:cNvPicPr/>
                      <p:nvPr/>
                    </p:nvPicPr>
                    <p:blipFill>
                      <a:blip r:embed="rId7"/>
                      <a:stretch>
                        <a:fillRect/>
                      </a:stretch>
                    </p:blipFill>
                    <p:spPr>
                      <a:xfrm>
                        <a:off x="597407" y="3002870"/>
                        <a:ext cx="4499681" cy="683510"/>
                      </a:xfrm>
                      <a:prstGeom prst="rect">
                        <a:avLst/>
                      </a:prstGeom>
                    </p:spPr>
                  </p:pic>
                </p:oleObj>
              </mc:Fallback>
            </mc:AlternateContent>
          </a:graphicData>
        </a:graphic>
      </p:graphicFrame>
      <p:sp>
        <p:nvSpPr>
          <p:cNvPr id="9" name="Rectangle 8"/>
          <p:cNvSpPr/>
          <p:nvPr/>
        </p:nvSpPr>
        <p:spPr>
          <a:xfrm>
            <a:off x="5523335" y="5042507"/>
            <a:ext cx="3478617" cy="923330"/>
          </a:xfrm>
          <a:prstGeom prst="rect">
            <a:avLst/>
          </a:prstGeom>
        </p:spPr>
        <p:txBody>
          <a:bodyPr wrap="square">
            <a:spAutoFit/>
          </a:bodyPr>
          <a:lstStyle/>
          <a:p>
            <a:r>
              <a:rPr lang="en-US" i="1" dirty="0" smtClean="0"/>
              <a:t>We need to add the </a:t>
            </a:r>
            <a:r>
              <a:rPr lang="en-US" i="1" dirty="0"/>
              <a:t>hadrons together to learn about the quarks and gluons they came from</a:t>
            </a:r>
          </a:p>
        </p:txBody>
      </p:sp>
      <p:sp>
        <p:nvSpPr>
          <p:cNvPr id="11" name="TextBox 10"/>
          <p:cNvSpPr txBox="1"/>
          <p:nvPr/>
        </p:nvSpPr>
        <p:spPr>
          <a:xfrm>
            <a:off x="10379380" y="525573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609504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events to a physics result</a:t>
            </a:r>
            <a:endParaRPr lang="en-US" dirty="0"/>
          </a:p>
        </p:txBody>
      </p:sp>
      <p:sp>
        <p:nvSpPr>
          <p:cNvPr id="3" name="Content Placeholder 2"/>
          <p:cNvSpPr>
            <a:spLocks noGrp="1"/>
          </p:cNvSpPr>
          <p:nvPr>
            <p:ph idx="1"/>
          </p:nvPr>
        </p:nvSpPr>
        <p:spPr>
          <a:xfrm>
            <a:off x="156392" y="1581866"/>
            <a:ext cx="8845560" cy="500934"/>
          </a:xfrm>
        </p:spPr>
        <p:txBody>
          <a:bodyPr>
            <a:normAutofit fontScale="85000" lnSpcReduction="20000"/>
          </a:bodyPr>
          <a:lstStyle/>
          <a:p>
            <a:r>
              <a:rPr lang="en-US" dirty="0" smtClean="0"/>
              <a:t> Reminder on how we test predictions </a:t>
            </a:r>
            <a:endParaRPr lang="en-US" dirty="0"/>
          </a:p>
        </p:txBody>
      </p:sp>
      <p:sp>
        <p:nvSpPr>
          <p:cNvPr id="6" name="Rectangle 5"/>
          <p:cNvSpPr/>
          <p:nvPr/>
        </p:nvSpPr>
        <p:spPr>
          <a:xfrm>
            <a:off x="762000" y="2419866"/>
            <a:ext cx="3173176" cy="623332"/>
          </a:xfrm>
          <a:prstGeom prst="rect">
            <a:avLst/>
          </a:prstGeom>
          <a:solidFill>
            <a:schemeClr val="bg1">
              <a:lumMod val="85000"/>
            </a:schemeClr>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066800" y="2552700"/>
            <a:ext cx="2239390" cy="369332"/>
          </a:xfrm>
          <a:prstGeom prst="rect">
            <a:avLst/>
          </a:prstGeom>
          <a:noFill/>
        </p:spPr>
        <p:txBody>
          <a:bodyPr wrap="none" rtlCol="0">
            <a:spAutoFit/>
          </a:bodyPr>
          <a:lstStyle/>
          <a:p>
            <a:r>
              <a:rPr lang="en-US" dirty="0" smtClean="0"/>
              <a:t>LHC produces events</a:t>
            </a:r>
            <a:endParaRPr lang="en-US" dirty="0"/>
          </a:p>
        </p:txBody>
      </p:sp>
      <p:sp>
        <p:nvSpPr>
          <p:cNvPr id="9" name="Rectangle 8"/>
          <p:cNvSpPr/>
          <p:nvPr/>
        </p:nvSpPr>
        <p:spPr>
          <a:xfrm>
            <a:off x="762000" y="3486666"/>
            <a:ext cx="3173176" cy="623332"/>
          </a:xfrm>
          <a:prstGeom prst="rect">
            <a:avLst/>
          </a:prstGeom>
          <a:solidFill>
            <a:srgbClr val="D9D9D9"/>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50900" y="3632200"/>
            <a:ext cx="2991511" cy="369332"/>
          </a:xfrm>
          <a:prstGeom prst="rect">
            <a:avLst/>
          </a:prstGeom>
          <a:noFill/>
        </p:spPr>
        <p:txBody>
          <a:bodyPr wrap="none" rtlCol="0">
            <a:spAutoFit/>
          </a:bodyPr>
          <a:lstStyle/>
          <a:p>
            <a:r>
              <a:rPr lang="en-US" dirty="0" smtClean="0"/>
              <a:t>Detector and data </a:t>
            </a:r>
            <a:r>
              <a:rPr lang="en-US" dirty="0"/>
              <a:t>a</a:t>
            </a:r>
            <a:r>
              <a:rPr lang="en-US" dirty="0" smtClean="0"/>
              <a:t>cquisition</a:t>
            </a:r>
            <a:endParaRPr lang="en-US" dirty="0"/>
          </a:p>
        </p:txBody>
      </p:sp>
      <p:sp>
        <p:nvSpPr>
          <p:cNvPr id="11" name="Rectangle 10"/>
          <p:cNvSpPr/>
          <p:nvPr/>
        </p:nvSpPr>
        <p:spPr>
          <a:xfrm>
            <a:off x="3058622" y="4591566"/>
            <a:ext cx="3173176" cy="623332"/>
          </a:xfrm>
          <a:prstGeom prst="rect">
            <a:avLst/>
          </a:prstGeom>
          <a:solidFill>
            <a:srgbClr val="D9D9D9"/>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3523465" y="4711700"/>
            <a:ext cx="2169622" cy="369332"/>
          </a:xfrm>
          <a:prstGeom prst="rect">
            <a:avLst/>
          </a:prstGeom>
          <a:noFill/>
        </p:spPr>
        <p:txBody>
          <a:bodyPr wrap="none" rtlCol="0">
            <a:spAutoFit/>
          </a:bodyPr>
          <a:lstStyle/>
          <a:p>
            <a:r>
              <a:rPr lang="en-US" dirty="0" smtClean="0"/>
              <a:t>Event reconstruction</a:t>
            </a:r>
            <a:endParaRPr lang="en-US" dirty="0"/>
          </a:p>
        </p:txBody>
      </p:sp>
      <p:sp>
        <p:nvSpPr>
          <p:cNvPr id="13" name="Rectangle 12"/>
          <p:cNvSpPr/>
          <p:nvPr/>
        </p:nvSpPr>
        <p:spPr>
          <a:xfrm>
            <a:off x="3068374" y="5658366"/>
            <a:ext cx="3173176" cy="623332"/>
          </a:xfrm>
          <a:prstGeom prst="rect">
            <a:avLst/>
          </a:prstGeom>
          <a:solidFill>
            <a:srgbClr val="D9D9D9"/>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792985" y="5791200"/>
            <a:ext cx="1689698" cy="369332"/>
          </a:xfrm>
          <a:prstGeom prst="rect">
            <a:avLst/>
          </a:prstGeom>
          <a:noFill/>
        </p:spPr>
        <p:txBody>
          <a:bodyPr wrap="none" rtlCol="0">
            <a:spAutoFit/>
          </a:bodyPr>
          <a:lstStyle/>
          <a:p>
            <a:r>
              <a:rPr lang="en-US" dirty="0" smtClean="0"/>
              <a:t>Physics analysis</a:t>
            </a:r>
            <a:endParaRPr lang="en-US" dirty="0"/>
          </a:p>
        </p:txBody>
      </p:sp>
      <p:sp>
        <p:nvSpPr>
          <p:cNvPr id="15" name="Rectangle 14"/>
          <p:cNvSpPr/>
          <p:nvPr/>
        </p:nvSpPr>
        <p:spPr>
          <a:xfrm>
            <a:off x="5168900" y="2419866"/>
            <a:ext cx="3173176" cy="623332"/>
          </a:xfrm>
          <a:prstGeom prst="rect">
            <a:avLst/>
          </a:prstGeom>
          <a:solidFill>
            <a:srgbClr val="D9D9D9"/>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5891411" y="2552700"/>
            <a:ext cx="1726329" cy="369332"/>
          </a:xfrm>
          <a:prstGeom prst="rect">
            <a:avLst/>
          </a:prstGeom>
          <a:noFill/>
        </p:spPr>
        <p:txBody>
          <a:bodyPr wrap="none" rtlCol="0">
            <a:spAutoFit/>
          </a:bodyPr>
          <a:lstStyle/>
          <a:p>
            <a:r>
              <a:rPr lang="en-US" dirty="0" smtClean="0"/>
              <a:t>Event generator</a:t>
            </a:r>
            <a:endParaRPr lang="en-US" dirty="0"/>
          </a:p>
        </p:txBody>
      </p:sp>
      <p:sp>
        <p:nvSpPr>
          <p:cNvPr id="17" name="Rectangle 16"/>
          <p:cNvSpPr/>
          <p:nvPr/>
        </p:nvSpPr>
        <p:spPr>
          <a:xfrm>
            <a:off x="5168900" y="3486666"/>
            <a:ext cx="3173176" cy="623332"/>
          </a:xfrm>
          <a:prstGeom prst="rect">
            <a:avLst/>
          </a:prstGeom>
          <a:solidFill>
            <a:srgbClr val="D9D9D9"/>
          </a:solid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767463" y="3625334"/>
            <a:ext cx="2080016" cy="369332"/>
          </a:xfrm>
          <a:prstGeom prst="rect">
            <a:avLst/>
          </a:prstGeom>
          <a:noFill/>
        </p:spPr>
        <p:txBody>
          <a:bodyPr wrap="none" rtlCol="0">
            <a:spAutoFit/>
          </a:bodyPr>
          <a:lstStyle/>
          <a:p>
            <a:r>
              <a:rPr lang="en-US" dirty="0" smtClean="0"/>
              <a:t>Detector simulation</a:t>
            </a:r>
            <a:endParaRPr lang="en-US" dirty="0"/>
          </a:p>
        </p:txBody>
      </p:sp>
      <p:sp>
        <p:nvSpPr>
          <p:cNvPr id="20" name="TextBox 19"/>
          <p:cNvSpPr txBox="1"/>
          <p:nvPr/>
        </p:nvSpPr>
        <p:spPr>
          <a:xfrm>
            <a:off x="4061574" y="2422267"/>
            <a:ext cx="905272" cy="584776"/>
          </a:xfrm>
          <a:prstGeom prst="rect">
            <a:avLst/>
          </a:prstGeom>
          <a:noFill/>
        </p:spPr>
        <p:txBody>
          <a:bodyPr wrap="none" rtlCol="0">
            <a:spAutoFit/>
          </a:bodyPr>
          <a:lstStyle/>
          <a:p>
            <a:r>
              <a:rPr lang="en-US" sz="1600" i="1" dirty="0" smtClean="0"/>
              <a:t>Produce </a:t>
            </a:r>
          </a:p>
          <a:p>
            <a:r>
              <a:rPr lang="en-US" sz="1600" i="1" dirty="0" smtClean="0"/>
              <a:t>events</a:t>
            </a:r>
            <a:endParaRPr lang="en-US" sz="1600" i="1" dirty="0"/>
          </a:p>
        </p:txBody>
      </p:sp>
      <p:sp>
        <p:nvSpPr>
          <p:cNvPr id="21" name="TextBox 20"/>
          <p:cNvSpPr txBox="1"/>
          <p:nvPr/>
        </p:nvSpPr>
        <p:spPr>
          <a:xfrm>
            <a:off x="4061574" y="3451999"/>
            <a:ext cx="909480" cy="830997"/>
          </a:xfrm>
          <a:prstGeom prst="rect">
            <a:avLst/>
          </a:prstGeom>
          <a:noFill/>
        </p:spPr>
        <p:txBody>
          <a:bodyPr wrap="none" rtlCol="0">
            <a:spAutoFit/>
          </a:bodyPr>
          <a:lstStyle/>
          <a:p>
            <a:r>
              <a:rPr lang="en-US" sz="1600" i="1" dirty="0" smtClean="0"/>
              <a:t>Observe</a:t>
            </a:r>
          </a:p>
          <a:p>
            <a:r>
              <a:rPr lang="en-US" sz="1600" i="1" dirty="0" smtClean="0"/>
              <a:t>&amp; store </a:t>
            </a:r>
          </a:p>
          <a:p>
            <a:r>
              <a:rPr lang="en-US" sz="1600" i="1" dirty="0" smtClean="0"/>
              <a:t>events</a:t>
            </a:r>
            <a:endParaRPr lang="en-US" sz="1600" i="1" dirty="0"/>
          </a:p>
        </p:txBody>
      </p:sp>
      <p:sp>
        <p:nvSpPr>
          <p:cNvPr id="22" name="TextBox 21"/>
          <p:cNvSpPr txBox="1"/>
          <p:nvPr/>
        </p:nvSpPr>
        <p:spPr>
          <a:xfrm>
            <a:off x="762000" y="5688568"/>
            <a:ext cx="1826999" cy="584776"/>
          </a:xfrm>
          <a:prstGeom prst="rect">
            <a:avLst/>
          </a:prstGeom>
          <a:noFill/>
        </p:spPr>
        <p:txBody>
          <a:bodyPr wrap="none" rtlCol="0">
            <a:spAutoFit/>
          </a:bodyPr>
          <a:lstStyle/>
          <a:p>
            <a:r>
              <a:rPr lang="en-US" sz="1600" i="1" dirty="0" smtClean="0"/>
              <a:t>Compare real</a:t>
            </a:r>
          </a:p>
          <a:p>
            <a:r>
              <a:rPr lang="en-US" sz="1600" i="1" dirty="0"/>
              <a:t>a</a:t>
            </a:r>
            <a:r>
              <a:rPr lang="en-US" sz="1600" i="1" dirty="0" smtClean="0"/>
              <a:t>nd simulated data</a:t>
            </a:r>
            <a:endParaRPr lang="en-US" sz="1600" i="1" dirty="0"/>
          </a:p>
        </p:txBody>
      </p:sp>
      <p:cxnSp>
        <p:nvCxnSpPr>
          <p:cNvPr id="24" name="Straight Arrow Connector 23"/>
          <p:cNvCxnSpPr>
            <a:stCxn id="6" idx="2"/>
            <a:endCxn id="9" idx="0"/>
          </p:cNvCxnSpPr>
          <p:nvPr/>
        </p:nvCxnSpPr>
        <p:spPr>
          <a:xfrm>
            <a:off x="2348588" y="3043198"/>
            <a:ext cx="0" cy="443468"/>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754576" y="3068598"/>
            <a:ext cx="0" cy="443468"/>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2348588" y="4148098"/>
            <a:ext cx="710034" cy="443468"/>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7" idx="2"/>
          </p:cNvCxnSpPr>
          <p:nvPr/>
        </p:nvCxnSpPr>
        <p:spPr>
          <a:xfrm flipH="1">
            <a:off x="6231798" y="4109998"/>
            <a:ext cx="523690" cy="481568"/>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4608276" y="5214898"/>
            <a:ext cx="0" cy="443468"/>
          </a:xfrm>
          <a:prstGeom prst="straightConnector1">
            <a:avLst/>
          </a:prstGeom>
          <a:ln w="1905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446259" y="1898134"/>
            <a:ext cx="1337701" cy="369332"/>
          </a:xfrm>
          <a:prstGeom prst="rect">
            <a:avLst/>
          </a:prstGeom>
          <a:noFill/>
        </p:spPr>
        <p:txBody>
          <a:bodyPr wrap="none" rtlCol="0">
            <a:spAutoFit/>
          </a:bodyPr>
          <a:lstStyle/>
          <a:p>
            <a:r>
              <a:rPr lang="en-US" dirty="0" smtClean="0">
                <a:solidFill>
                  <a:srgbClr val="008000"/>
                </a:solidFill>
              </a:rPr>
              <a:t>Theory here</a:t>
            </a:r>
            <a:endParaRPr lang="en-US" dirty="0">
              <a:solidFill>
                <a:srgbClr val="008000"/>
              </a:solidFill>
            </a:endParaRPr>
          </a:p>
        </p:txBody>
      </p:sp>
      <p:cxnSp>
        <p:nvCxnSpPr>
          <p:cNvPr id="34" name="Straight Arrow Connector 33"/>
          <p:cNvCxnSpPr>
            <a:stCxn id="32" idx="2"/>
          </p:cNvCxnSpPr>
          <p:nvPr/>
        </p:nvCxnSpPr>
        <p:spPr>
          <a:xfrm flipH="1">
            <a:off x="7893019" y="2267466"/>
            <a:ext cx="222091" cy="386834"/>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686267" y="4634301"/>
            <a:ext cx="1730837" cy="369332"/>
          </a:xfrm>
          <a:prstGeom prst="rect">
            <a:avLst/>
          </a:prstGeom>
          <a:noFill/>
        </p:spPr>
        <p:txBody>
          <a:bodyPr wrap="none" rtlCol="0">
            <a:spAutoFit/>
          </a:bodyPr>
          <a:lstStyle/>
          <a:p>
            <a:r>
              <a:rPr lang="en-US" i="1" dirty="0" smtClean="0">
                <a:solidFill>
                  <a:srgbClr val="FF6600"/>
                </a:solidFill>
              </a:rPr>
              <a:t>Jets to </a:t>
            </a:r>
            <a:r>
              <a:rPr lang="en-US" i="1" dirty="0" err="1" smtClean="0">
                <a:solidFill>
                  <a:srgbClr val="FF6600"/>
                </a:solidFill>
              </a:rPr>
              <a:t>partons</a:t>
            </a:r>
            <a:r>
              <a:rPr lang="en-US" i="1" dirty="0" smtClean="0">
                <a:solidFill>
                  <a:srgbClr val="FF6600"/>
                </a:solidFill>
              </a:rPr>
              <a:t> ?</a:t>
            </a:r>
            <a:endParaRPr lang="en-US" i="1" dirty="0">
              <a:solidFill>
                <a:srgbClr val="FF6600"/>
              </a:solidFill>
            </a:endParaRPr>
          </a:p>
        </p:txBody>
      </p:sp>
    </p:spTree>
    <p:extLst>
      <p:ext uri="{BB962C8B-B14F-4D97-AF65-F5344CB8AC3E}">
        <p14:creationId xmlns:p14="http://schemas.microsoft.com/office/powerpoint/2010/main" val="290812546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jets</a:t>
            </a:r>
            <a:endParaRPr lang="en-US" dirty="0"/>
          </a:p>
        </p:txBody>
      </p:sp>
      <p:pic>
        <p:nvPicPr>
          <p:cNvPr id="6" name="Picture 5" descr="ce0155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758" y="1600231"/>
            <a:ext cx="6089042" cy="4938889"/>
          </a:xfrm>
          <a:prstGeom prst="rect">
            <a:avLst/>
          </a:prstGeom>
        </p:spPr>
      </p:pic>
    </p:spTree>
    <p:extLst>
      <p:ext uri="{BB962C8B-B14F-4D97-AF65-F5344CB8AC3E}">
        <p14:creationId xmlns:p14="http://schemas.microsoft.com/office/powerpoint/2010/main" val="185799332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Jets in data </a:t>
            </a:r>
            <a:endParaRPr lang="en-US" dirty="0"/>
          </a:p>
        </p:txBody>
      </p:sp>
      <p:pic>
        <p:nvPicPr>
          <p:cNvPr id="6" name="Picture 5" descr="single-top-candidate-cdf2-m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375" y="2099267"/>
            <a:ext cx="5102625" cy="3871255"/>
          </a:xfrm>
          <a:prstGeom prst="rect">
            <a:avLst/>
          </a:prstGeom>
        </p:spPr>
      </p:pic>
      <p:pic>
        <p:nvPicPr>
          <p:cNvPr id="9" name="Picture 8" descr="I15-02-ALEPH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92" y="2099267"/>
            <a:ext cx="3771900" cy="3924300"/>
          </a:xfrm>
          <a:prstGeom prst="rect">
            <a:avLst/>
          </a:prstGeom>
        </p:spPr>
      </p:pic>
    </p:spTree>
    <p:extLst>
      <p:ext uri="{BB962C8B-B14F-4D97-AF65-F5344CB8AC3E}">
        <p14:creationId xmlns:p14="http://schemas.microsoft.com/office/powerpoint/2010/main" val="40596929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Measuring jets</a:t>
            </a:r>
            <a:endParaRPr lang="en-US" dirty="0"/>
          </a:p>
        </p:txBody>
      </p:sp>
      <p:sp>
        <p:nvSpPr>
          <p:cNvPr id="3" name="Content Placeholder 2"/>
          <p:cNvSpPr>
            <a:spLocks noGrp="1"/>
          </p:cNvSpPr>
          <p:nvPr>
            <p:ph idx="1"/>
          </p:nvPr>
        </p:nvSpPr>
        <p:spPr/>
        <p:txBody>
          <a:bodyPr/>
          <a:lstStyle/>
          <a:p>
            <a:r>
              <a:rPr lang="en-US" dirty="0" smtClean="0"/>
              <a:t> Jets in the detector </a:t>
            </a:r>
            <a:endParaRPr lang="en-US" dirty="0"/>
          </a:p>
        </p:txBody>
      </p:sp>
      <p:pic>
        <p:nvPicPr>
          <p:cNvPr id="6" name="Picture 5" descr="Sketch_PartonParticleCaloJ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67" y="2360686"/>
            <a:ext cx="8530408" cy="3151705"/>
          </a:xfrm>
          <a:prstGeom prst="rect">
            <a:avLst/>
          </a:prstGeom>
        </p:spPr>
      </p:pic>
    </p:spTree>
    <p:extLst>
      <p:ext uri="{BB962C8B-B14F-4D97-AF65-F5344CB8AC3E}">
        <p14:creationId xmlns:p14="http://schemas.microsoft.com/office/powerpoint/2010/main" val="222262280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algorithm</a:t>
            </a:r>
            <a:endParaRPr lang="en-US" dirty="0"/>
          </a:p>
        </p:txBody>
      </p:sp>
      <p:sp>
        <p:nvSpPr>
          <p:cNvPr id="3" name="Content Placeholder 2"/>
          <p:cNvSpPr>
            <a:spLocks noGrp="1"/>
          </p:cNvSpPr>
          <p:nvPr>
            <p:ph idx="1"/>
          </p:nvPr>
        </p:nvSpPr>
        <p:spPr>
          <a:xfrm>
            <a:off x="156392" y="1581866"/>
            <a:ext cx="6053574" cy="4957254"/>
          </a:xfrm>
        </p:spPr>
        <p:txBody>
          <a:bodyPr>
            <a:normAutofit fontScale="70000" lnSpcReduction="20000"/>
          </a:bodyPr>
          <a:lstStyle/>
          <a:p>
            <a:r>
              <a:rPr lang="en-US" i="1" dirty="0" smtClean="0"/>
              <a:t>Jets: cluster/spray of particles (tracks, calorimeter deposits) of flow of energy in a restricted angular region</a:t>
            </a:r>
          </a:p>
          <a:p>
            <a:pPr marL="118872" indent="0">
              <a:buNone/>
            </a:pPr>
            <a:endParaRPr lang="en-US" dirty="0" smtClean="0"/>
          </a:p>
          <a:p>
            <a:r>
              <a:rPr lang="en-US" dirty="0" smtClean="0"/>
              <a:t>How to understand the jets we measure in terms of </a:t>
            </a:r>
            <a:r>
              <a:rPr lang="en-US" dirty="0" err="1" smtClean="0"/>
              <a:t>partons</a:t>
            </a:r>
            <a:r>
              <a:rPr lang="en-US" dirty="0" smtClean="0"/>
              <a:t> (quarks</a:t>
            </a:r>
            <a:r>
              <a:rPr lang="en-US" dirty="0"/>
              <a:t> </a:t>
            </a:r>
            <a:r>
              <a:rPr lang="en-US" dirty="0" smtClean="0"/>
              <a:t>and gluons) </a:t>
            </a:r>
          </a:p>
          <a:p>
            <a:endParaRPr lang="en-US" dirty="0"/>
          </a:p>
          <a:p>
            <a:r>
              <a:rPr lang="en-US" dirty="0" smtClean="0"/>
              <a:t>We need an algorithm definition of a jet which</a:t>
            </a:r>
          </a:p>
          <a:p>
            <a:pPr lvl="1"/>
            <a:r>
              <a:rPr lang="en-US" dirty="0" smtClean="0"/>
              <a:t>Can be applied to both data and predictions </a:t>
            </a:r>
          </a:p>
          <a:p>
            <a:pPr lvl="1"/>
            <a:r>
              <a:rPr lang="en-US" dirty="0" smtClean="0"/>
              <a:t>Gives a close relationship between </a:t>
            </a:r>
            <a:r>
              <a:rPr lang="en-US" dirty="0" err="1" smtClean="0"/>
              <a:t>partons</a:t>
            </a:r>
            <a:r>
              <a:rPr lang="en-US" dirty="0" smtClean="0"/>
              <a:t> and jets of hadrons </a:t>
            </a:r>
          </a:p>
          <a:p>
            <a:pPr lvl="1"/>
            <a:r>
              <a:rPr lang="en-US" dirty="0" smtClean="0"/>
              <a:t>And</a:t>
            </a:r>
            <a:endParaRPr lang="en-US" dirty="0"/>
          </a:p>
          <a:p>
            <a:pPr lvl="2"/>
            <a:r>
              <a:rPr lang="en-US" dirty="0" smtClean="0"/>
              <a:t>Should be  applicable to parton, particle, measured objects jets for predictions and data</a:t>
            </a:r>
          </a:p>
          <a:p>
            <a:pPr lvl="2"/>
            <a:r>
              <a:rPr lang="en-US" dirty="0" smtClean="0"/>
              <a:t>Should be independent of the detector used (experiment)</a:t>
            </a:r>
          </a:p>
          <a:p>
            <a:endParaRPr lang="en-US" dirty="0"/>
          </a:p>
          <a:p>
            <a:endParaRPr lang="en-US" dirty="0"/>
          </a:p>
        </p:txBody>
      </p:sp>
      <p:pic>
        <p:nvPicPr>
          <p:cNvPr id="7" name="Picture 6"/>
          <p:cNvPicPr>
            <a:picLocks noChangeAspect="1"/>
          </p:cNvPicPr>
          <p:nvPr/>
        </p:nvPicPr>
        <p:blipFill>
          <a:blip r:embed="rId2"/>
          <a:stretch>
            <a:fillRect/>
          </a:stretch>
        </p:blipFill>
        <p:spPr>
          <a:xfrm>
            <a:off x="6091552" y="1537368"/>
            <a:ext cx="2910400" cy="5001752"/>
          </a:xfrm>
          <a:prstGeom prst="rect">
            <a:avLst/>
          </a:prstGeom>
        </p:spPr>
      </p:pic>
    </p:spTree>
    <p:extLst>
      <p:ext uri="{BB962C8B-B14F-4D97-AF65-F5344CB8AC3E}">
        <p14:creationId xmlns:p14="http://schemas.microsoft.com/office/powerpoint/2010/main" val="41318011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(II) - hadronization</a:t>
            </a:r>
            <a:endParaRPr lang="en-US" dirty="0"/>
          </a:p>
        </p:txBody>
      </p:sp>
      <p:sp>
        <p:nvSpPr>
          <p:cNvPr id="3" name="Content Placeholder 2"/>
          <p:cNvSpPr>
            <a:spLocks noGrp="1"/>
          </p:cNvSpPr>
          <p:nvPr>
            <p:ph idx="1"/>
          </p:nvPr>
        </p:nvSpPr>
        <p:spPr/>
        <p:txBody>
          <a:bodyPr>
            <a:normAutofit/>
          </a:bodyPr>
          <a:lstStyle/>
          <a:p>
            <a:r>
              <a:rPr lang="en-US" dirty="0"/>
              <a:t>Since α</a:t>
            </a:r>
            <a:r>
              <a:rPr lang="en-US" baseline="-25000" dirty="0"/>
              <a:t>s</a:t>
            </a:r>
            <a:r>
              <a:rPr lang="en-US" dirty="0"/>
              <a:t> </a:t>
            </a:r>
            <a:r>
              <a:rPr lang="en-US" dirty="0" smtClean="0"/>
              <a:t>is </a:t>
            </a:r>
            <a:r>
              <a:rPr lang="en-US" dirty="0"/>
              <a:t>large at low </a:t>
            </a:r>
            <a:r>
              <a:rPr lang="en-US" dirty="0" smtClean="0"/>
              <a:t>Q</a:t>
            </a:r>
            <a:r>
              <a:rPr lang="en-US" baseline="30000" dirty="0" smtClean="0"/>
              <a:t>2</a:t>
            </a:r>
            <a:r>
              <a:rPr lang="en-US" dirty="0" smtClean="0"/>
              <a:t> </a:t>
            </a:r>
            <a:r>
              <a:rPr lang="en-US" dirty="0"/>
              <a:t>quarks dress themselves as hadrons </a:t>
            </a:r>
            <a:r>
              <a:rPr lang="en-US" dirty="0" smtClean="0"/>
              <a:t>and </a:t>
            </a:r>
            <a:r>
              <a:rPr lang="en-US" dirty="0"/>
              <a:t>on a time scale long compared to the hard scattering</a:t>
            </a:r>
          </a:p>
          <a:p>
            <a:pPr lvl="1"/>
            <a:r>
              <a:rPr lang="en-US" dirty="0" smtClean="0"/>
              <a:t>Process </a:t>
            </a:r>
            <a:r>
              <a:rPr lang="en-US" dirty="0"/>
              <a:t>of quarks and gluons turning into hadrons is called </a:t>
            </a:r>
            <a:r>
              <a:rPr lang="en-US" dirty="0">
                <a:solidFill>
                  <a:srgbClr val="FF0000"/>
                </a:solidFill>
              </a:rPr>
              <a:t>hadronization</a:t>
            </a:r>
          </a:p>
          <a:p>
            <a:endParaRPr lang="en-US" dirty="0"/>
          </a:p>
        </p:txBody>
      </p:sp>
    </p:spTree>
    <p:extLst>
      <p:ext uri="{BB962C8B-B14F-4D97-AF65-F5344CB8AC3E}">
        <p14:creationId xmlns:p14="http://schemas.microsoft.com/office/powerpoint/2010/main" val="35231522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Jet algorithm requirements</a:t>
            </a:r>
            <a:endParaRPr lang="en-US" dirty="0"/>
          </a:p>
        </p:txBody>
      </p:sp>
      <p:sp>
        <p:nvSpPr>
          <p:cNvPr id="3" name="Content Placeholder 2"/>
          <p:cNvSpPr>
            <a:spLocks noGrp="1"/>
          </p:cNvSpPr>
          <p:nvPr>
            <p:ph idx="1"/>
          </p:nvPr>
        </p:nvSpPr>
        <p:spPr>
          <a:xfrm>
            <a:off x="156392" y="1264349"/>
            <a:ext cx="8845560" cy="4957254"/>
          </a:xfrm>
        </p:spPr>
        <p:txBody>
          <a:bodyPr>
            <a:noAutofit/>
          </a:bodyPr>
          <a:lstStyle/>
          <a:p>
            <a:r>
              <a:rPr lang="en-US" sz="2000" dirty="0" smtClean="0"/>
              <a:t>Close correspondence between</a:t>
            </a:r>
          </a:p>
          <a:p>
            <a:endParaRPr lang="en-US" sz="2000" dirty="0" smtClean="0"/>
          </a:p>
          <a:p>
            <a:pPr lvl="2"/>
            <a:r>
              <a:rPr lang="en-US" sz="2800" dirty="0" err="1" smtClean="0"/>
              <a:t>P</a:t>
            </a:r>
            <a:r>
              <a:rPr lang="en-US" sz="2800" baseline="-25000" dirty="0" err="1" smtClean="0"/>
              <a:t>parton</a:t>
            </a:r>
            <a:r>
              <a:rPr lang="en-US" sz="2800" dirty="0" smtClean="0"/>
              <a:t>                       </a:t>
            </a:r>
            <a:r>
              <a:rPr lang="en-US" sz="2800" dirty="0" err="1" smtClean="0"/>
              <a:t>P</a:t>
            </a:r>
            <a:r>
              <a:rPr lang="en-US" sz="2800" baseline="-25000" dirty="0" err="1" smtClean="0"/>
              <a:t>jet</a:t>
            </a:r>
            <a:endParaRPr lang="en-US" sz="2800" baseline="-25000" dirty="0"/>
          </a:p>
          <a:p>
            <a:pPr marL="118872" indent="0">
              <a:buNone/>
            </a:pPr>
            <a:endParaRPr lang="en-US" sz="2000" dirty="0" smtClean="0"/>
          </a:p>
          <a:p>
            <a:r>
              <a:rPr lang="en-US" sz="2000" dirty="0" smtClean="0"/>
              <a:t>We </a:t>
            </a:r>
            <a:r>
              <a:rPr lang="en-US" sz="2000" dirty="0"/>
              <a:t>want to compare </a:t>
            </a:r>
            <a:r>
              <a:rPr lang="en-US" sz="2000" dirty="0" err="1"/>
              <a:t>perturbative</a:t>
            </a:r>
            <a:r>
              <a:rPr lang="en-US" sz="2000" dirty="0"/>
              <a:t> calculations with </a:t>
            </a:r>
            <a:r>
              <a:rPr lang="en-US" sz="2000" dirty="0" smtClean="0"/>
              <a:t>data the </a:t>
            </a:r>
            <a:r>
              <a:rPr lang="en-US" sz="2000" dirty="0"/>
              <a:t>algorithm has to be insensitive to “soft physics</a:t>
            </a:r>
            <a:r>
              <a:rPr lang="en-US" sz="2000" dirty="0" smtClean="0"/>
              <a:t>”</a:t>
            </a:r>
          </a:p>
          <a:p>
            <a:pPr lvl="1"/>
            <a:r>
              <a:rPr lang="en-US" sz="1600" dirty="0" smtClean="0">
                <a:solidFill>
                  <a:srgbClr val="FF0000"/>
                </a:solidFill>
              </a:rPr>
              <a:t>infra</a:t>
            </a:r>
            <a:r>
              <a:rPr lang="en-US" sz="1600" dirty="0">
                <a:solidFill>
                  <a:srgbClr val="FF0000"/>
                </a:solidFill>
              </a:rPr>
              <a:t>-red </a:t>
            </a:r>
            <a:r>
              <a:rPr lang="en-US" sz="1600" dirty="0" smtClean="0">
                <a:solidFill>
                  <a:srgbClr val="FF0000"/>
                </a:solidFill>
              </a:rPr>
              <a:t>safety</a:t>
            </a:r>
            <a:r>
              <a:rPr lang="en-US" sz="1600" dirty="0" smtClean="0"/>
              <a:t>: configuration should not change when </a:t>
            </a:r>
          </a:p>
          <a:p>
            <a:pPr marL="457200" lvl="1" indent="0">
              <a:buNone/>
            </a:pPr>
            <a:r>
              <a:rPr lang="en-US" sz="1600" dirty="0"/>
              <a:t>a</a:t>
            </a:r>
            <a:r>
              <a:rPr lang="en-US" sz="1600" dirty="0" smtClean="0"/>
              <a:t>dding a soft particle </a:t>
            </a:r>
          </a:p>
          <a:p>
            <a:pPr lvl="1"/>
            <a:r>
              <a:rPr lang="en-US" sz="1600" dirty="0" smtClean="0">
                <a:solidFill>
                  <a:srgbClr val="FF0000"/>
                </a:solidFill>
              </a:rPr>
              <a:t>collinear safety</a:t>
            </a:r>
            <a:r>
              <a:rPr lang="en-US" sz="1600" dirty="0" smtClean="0"/>
              <a:t>: configuration does not change when </a:t>
            </a:r>
          </a:p>
          <a:p>
            <a:pPr marL="457200" lvl="1" indent="0">
              <a:buNone/>
            </a:pPr>
            <a:r>
              <a:rPr lang="en-US" sz="1600" dirty="0" err="1"/>
              <a:t>s</a:t>
            </a:r>
            <a:r>
              <a:rPr lang="en-US" sz="1600" dirty="0" err="1" smtClean="0"/>
              <a:t>ubstituing</a:t>
            </a:r>
            <a:r>
              <a:rPr lang="en-US" sz="1600" dirty="0" smtClean="0"/>
              <a:t> one particle with two collinear particle</a:t>
            </a:r>
          </a:p>
          <a:p>
            <a:pPr marL="164592" indent="0">
              <a:buNone/>
            </a:pPr>
            <a:endParaRPr lang="en-US" sz="2000" dirty="0" smtClean="0"/>
          </a:p>
          <a:p>
            <a:pPr marL="164592" indent="0">
              <a:buNone/>
            </a:pPr>
            <a:r>
              <a:rPr lang="en-US" sz="2000" dirty="0" smtClean="0"/>
              <a:t>This guarantee the cancellation (between real and</a:t>
            </a:r>
          </a:p>
          <a:p>
            <a:pPr marL="164592" indent="0">
              <a:buNone/>
            </a:pPr>
            <a:r>
              <a:rPr lang="en-US" sz="2000" dirty="0"/>
              <a:t>v</a:t>
            </a:r>
            <a:r>
              <a:rPr lang="en-US" sz="2000" dirty="0" smtClean="0"/>
              <a:t>irtual emission diagrams) of the infrared and </a:t>
            </a:r>
          </a:p>
          <a:p>
            <a:pPr marL="164592" indent="0">
              <a:buNone/>
            </a:pPr>
            <a:r>
              <a:rPr lang="en-US" sz="2000" dirty="0" smtClean="0"/>
              <a:t>collinear divergences in every order of perturbation</a:t>
            </a:r>
          </a:p>
          <a:p>
            <a:pPr marL="164592" indent="0">
              <a:buNone/>
            </a:pPr>
            <a:r>
              <a:rPr lang="en-US" sz="2000" dirty="0" smtClean="0"/>
              <a:t>theory</a:t>
            </a:r>
          </a:p>
          <a:p>
            <a:pPr marL="457200" lvl="1" indent="0">
              <a:buNone/>
            </a:pPr>
            <a:endParaRPr lang="en-US" sz="1600" dirty="0"/>
          </a:p>
        </p:txBody>
      </p:sp>
      <p:cxnSp>
        <p:nvCxnSpPr>
          <p:cNvPr id="8" name="Straight Arrow Connector 7"/>
          <p:cNvCxnSpPr/>
          <p:nvPr/>
        </p:nvCxnSpPr>
        <p:spPr>
          <a:xfrm>
            <a:off x="2302571" y="2637827"/>
            <a:ext cx="1088488"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89921" y="1714497"/>
            <a:ext cx="1316173" cy="923330"/>
          </a:xfrm>
          <a:prstGeom prst="rect">
            <a:avLst/>
          </a:prstGeom>
          <a:noFill/>
        </p:spPr>
        <p:txBody>
          <a:bodyPr wrap="none" rtlCol="0">
            <a:spAutoFit/>
          </a:bodyPr>
          <a:lstStyle/>
          <a:p>
            <a:r>
              <a:rPr lang="en-US" dirty="0" smtClean="0"/>
              <a:t>Energy</a:t>
            </a:r>
          </a:p>
          <a:p>
            <a:r>
              <a:rPr lang="en-US" dirty="0" smtClean="0"/>
              <a:t>Momentum</a:t>
            </a:r>
          </a:p>
          <a:p>
            <a:r>
              <a:rPr lang="en-US" dirty="0" smtClean="0"/>
              <a:t>Angle</a:t>
            </a:r>
            <a:endParaRPr lang="en-US" dirty="0"/>
          </a:p>
        </p:txBody>
      </p:sp>
      <p:pic>
        <p:nvPicPr>
          <p:cNvPr id="12" name="Picture 11" descr="Figures_MonteCarlo_infrared_safet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873" y="3391490"/>
            <a:ext cx="3227079" cy="2684930"/>
          </a:xfrm>
          <a:prstGeom prst="rect">
            <a:avLst/>
          </a:prstGeom>
        </p:spPr>
      </p:pic>
    </p:spTree>
    <p:extLst>
      <p:ext uri="{BB962C8B-B14F-4D97-AF65-F5344CB8AC3E}">
        <p14:creationId xmlns:p14="http://schemas.microsoft.com/office/powerpoint/2010/main" val="35012188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jet algorithms</a:t>
            </a:r>
            <a:endParaRPr lang="en-US" dirty="0"/>
          </a:p>
        </p:txBody>
      </p:sp>
      <p:sp>
        <p:nvSpPr>
          <p:cNvPr id="3" name="Content Placeholder 2"/>
          <p:cNvSpPr>
            <a:spLocks noGrp="1"/>
          </p:cNvSpPr>
          <p:nvPr>
            <p:ph idx="1"/>
          </p:nvPr>
        </p:nvSpPr>
        <p:spPr/>
        <p:txBody>
          <a:bodyPr>
            <a:normAutofit/>
          </a:bodyPr>
          <a:lstStyle/>
          <a:p>
            <a:r>
              <a:rPr lang="en-US" sz="3600" dirty="0"/>
              <a:t>There are two classes of jet </a:t>
            </a:r>
            <a:r>
              <a:rPr lang="en-US" sz="3600" dirty="0" smtClean="0"/>
              <a:t>algorithms</a:t>
            </a:r>
            <a:endParaRPr lang="en-US" dirty="0" smtClean="0"/>
          </a:p>
          <a:p>
            <a:pPr lvl="1"/>
            <a:r>
              <a:rPr lang="en-US" dirty="0" smtClean="0"/>
              <a:t>JADE </a:t>
            </a:r>
            <a:endParaRPr lang="en-US" dirty="0"/>
          </a:p>
          <a:p>
            <a:pPr lvl="2"/>
            <a:r>
              <a:rPr lang="en-US" dirty="0" smtClean="0"/>
              <a:t>mainly </a:t>
            </a:r>
            <a:r>
              <a:rPr lang="en-US" dirty="0"/>
              <a:t>used for </a:t>
            </a:r>
            <a:r>
              <a:rPr lang="en-US" dirty="0" err="1"/>
              <a:t>e</a:t>
            </a:r>
            <a:r>
              <a:rPr lang="en-US" baseline="30000" dirty="0" err="1"/>
              <a:t>+</a:t>
            </a:r>
            <a:r>
              <a:rPr lang="en-US" dirty="0" err="1"/>
              <a:t>e</a:t>
            </a:r>
            <a:r>
              <a:rPr lang="en-US" baseline="30000" dirty="0"/>
              <a:t>-</a:t>
            </a:r>
            <a:r>
              <a:rPr lang="en-US" dirty="0"/>
              <a:t> </a:t>
            </a:r>
            <a:r>
              <a:rPr lang="en-US" dirty="0" smtClean="0"/>
              <a:t>colliders</a:t>
            </a:r>
          </a:p>
          <a:p>
            <a:pPr lvl="2"/>
            <a:r>
              <a:rPr lang="en-US" dirty="0" smtClean="0"/>
              <a:t>recently </a:t>
            </a:r>
            <a:r>
              <a:rPr lang="en-US" dirty="0"/>
              <a:t>also at hadron </a:t>
            </a:r>
            <a:r>
              <a:rPr lang="en-US" dirty="0" smtClean="0"/>
              <a:t>colliders</a:t>
            </a:r>
          </a:p>
          <a:p>
            <a:pPr lvl="2"/>
            <a:r>
              <a:rPr lang="en-US" i="1" dirty="0" smtClean="0"/>
              <a:t>will </a:t>
            </a:r>
            <a:r>
              <a:rPr lang="en-US" i="1" dirty="0"/>
              <a:t>concentrate on this type here</a:t>
            </a:r>
          </a:p>
          <a:p>
            <a:pPr lvl="1"/>
            <a:endParaRPr lang="en-US" i="1" dirty="0" smtClean="0"/>
          </a:p>
          <a:p>
            <a:pPr lvl="1"/>
            <a:r>
              <a:rPr lang="en-US" dirty="0" smtClean="0"/>
              <a:t>CONE (Durham)</a:t>
            </a:r>
          </a:p>
          <a:p>
            <a:pPr lvl="2"/>
            <a:r>
              <a:rPr lang="en-US" dirty="0" smtClean="0"/>
              <a:t>mainly </a:t>
            </a:r>
            <a:r>
              <a:rPr lang="en-US" dirty="0"/>
              <a:t>used in hadron </a:t>
            </a:r>
            <a:r>
              <a:rPr lang="en-US" dirty="0" smtClean="0"/>
              <a:t>colliders</a:t>
            </a:r>
          </a:p>
          <a:p>
            <a:pPr lvl="2"/>
            <a:r>
              <a:rPr lang="en-US" dirty="0"/>
              <a:t>some applications also in </a:t>
            </a:r>
            <a:r>
              <a:rPr lang="en-US" dirty="0" err="1"/>
              <a:t>e</a:t>
            </a:r>
            <a:r>
              <a:rPr lang="en-US" baseline="30000" dirty="0" err="1"/>
              <a:t>+</a:t>
            </a:r>
            <a:r>
              <a:rPr lang="en-US" dirty="0" err="1"/>
              <a:t>e</a:t>
            </a:r>
            <a:r>
              <a:rPr lang="en-US" baseline="30000" dirty="0" smtClean="0"/>
              <a:t>-</a:t>
            </a:r>
          </a:p>
          <a:p>
            <a:pPr lvl="2"/>
            <a:endParaRPr lang="en-US" dirty="0" smtClean="0"/>
          </a:p>
          <a:p>
            <a:pPr lvl="1"/>
            <a:r>
              <a:rPr lang="en-US" dirty="0" smtClean="0"/>
              <a:t>Both algorithms are infrared and collinear safe</a:t>
            </a:r>
            <a:endParaRPr lang="en-US" dirty="0"/>
          </a:p>
        </p:txBody>
      </p:sp>
    </p:spTree>
    <p:extLst>
      <p:ext uri="{BB962C8B-B14F-4D97-AF65-F5344CB8AC3E}">
        <p14:creationId xmlns:p14="http://schemas.microsoft.com/office/powerpoint/2010/main" val="42320882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algorithms</a:t>
            </a:r>
            <a:endParaRPr lang="en-US" dirty="0"/>
          </a:p>
        </p:txBody>
      </p:sp>
      <p:sp>
        <p:nvSpPr>
          <p:cNvPr id="3" name="Content Placeholder 2"/>
          <p:cNvSpPr>
            <a:spLocks noGrp="1"/>
          </p:cNvSpPr>
          <p:nvPr>
            <p:ph idx="1"/>
          </p:nvPr>
        </p:nvSpPr>
        <p:spPr>
          <a:xfrm>
            <a:off x="3727617" y="1208082"/>
            <a:ext cx="5274335" cy="5129488"/>
          </a:xfrm>
        </p:spPr>
        <p:txBody>
          <a:bodyPr>
            <a:normAutofit/>
          </a:bodyPr>
          <a:lstStyle/>
          <a:p>
            <a:r>
              <a:rPr lang="en-US" sz="2000" dirty="0" err="1"/>
              <a:t>y</a:t>
            </a:r>
            <a:r>
              <a:rPr lang="en-US" sz="2000" baseline="-25000" dirty="0" err="1"/>
              <a:t>ij</a:t>
            </a:r>
            <a:r>
              <a:rPr lang="en-US" sz="2000" baseline="-25000" dirty="0"/>
              <a:t> </a:t>
            </a:r>
            <a:r>
              <a:rPr lang="en-US" sz="2000" dirty="0"/>
              <a:t>“metric” (measure of “distance” in momentum space</a:t>
            </a:r>
            <a:r>
              <a:rPr lang="en-US" sz="2000" dirty="0" smtClean="0"/>
              <a:t>)</a:t>
            </a:r>
          </a:p>
          <a:p>
            <a:endParaRPr lang="en-US" baseline="30000" dirty="0"/>
          </a:p>
          <a:p>
            <a:pPr marL="118872" indent="0">
              <a:buNone/>
            </a:pPr>
            <a:endParaRPr lang="en-US" baseline="30000" dirty="0"/>
          </a:p>
          <a:p>
            <a:endParaRPr lang="en-US" baseline="30000" dirty="0" smtClean="0"/>
          </a:p>
          <a:p>
            <a:endParaRPr lang="en-US" sz="2000" dirty="0" smtClean="0"/>
          </a:p>
          <a:p>
            <a:r>
              <a:rPr lang="en-US" sz="2000" dirty="0" smtClean="0"/>
              <a:t>Search for the smallest </a:t>
            </a:r>
            <a:r>
              <a:rPr lang="en-US" sz="2000" dirty="0" err="1" smtClean="0"/>
              <a:t>y</a:t>
            </a:r>
            <a:r>
              <a:rPr lang="en-US" sz="2000" baseline="-25000" dirty="0" err="1" smtClean="0"/>
              <a:t>ij</a:t>
            </a:r>
            <a:endParaRPr lang="en-US" sz="2000" baseline="-25000" dirty="0" smtClean="0"/>
          </a:p>
          <a:p>
            <a:pPr lvl="1"/>
            <a:r>
              <a:rPr lang="en-US" sz="2000" dirty="0" smtClean="0"/>
              <a:t>Particles are parallel or very soft</a:t>
            </a:r>
          </a:p>
          <a:p>
            <a:pPr marL="457200" lvl="1" indent="0">
              <a:buNone/>
            </a:pPr>
            <a:endParaRPr lang="en-US" sz="2000" dirty="0" smtClean="0"/>
          </a:p>
          <a:p>
            <a:pPr marL="457200" lvl="1" indent="0">
              <a:buNone/>
            </a:pPr>
            <a:endParaRPr lang="en-US" sz="2000" dirty="0" smtClean="0"/>
          </a:p>
          <a:p>
            <a:pPr lvl="1"/>
            <a:r>
              <a:rPr lang="en-US" sz="2000" dirty="0" smtClean="0"/>
              <a:t>If distances can not be resolved </a:t>
            </a:r>
            <a:r>
              <a:rPr lang="en-US" sz="2000" dirty="0" err="1" smtClean="0"/>
              <a:t>y</a:t>
            </a:r>
            <a:r>
              <a:rPr lang="en-US" sz="2000" baseline="-25000" dirty="0" err="1" smtClean="0"/>
              <a:t>ij</a:t>
            </a:r>
            <a:r>
              <a:rPr lang="en-US" sz="2000" dirty="0" smtClean="0"/>
              <a:t> &lt; </a:t>
            </a:r>
            <a:r>
              <a:rPr lang="en-US" sz="2000" dirty="0" err="1" smtClean="0">
                <a:solidFill>
                  <a:srgbClr val="FF0000"/>
                </a:solidFill>
              </a:rPr>
              <a:t>y</a:t>
            </a:r>
            <a:r>
              <a:rPr lang="en-US" sz="2000" baseline="-25000" dirty="0" err="1" smtClean="0">
                <a:solidFill>
                  <a:srgbClr val="FF0000"/>
                </a:solidFill>
              </a:rPr>
              <a:t>cut</a:t>
            </a:r>
            <a:r>
              <a:rPr lang="en-US" sz="2000" baseline="-25000" dirty="0" smtClean="0">
                <a:solidFill>
                  <a:srgbClr val="FF0000"/>
                </a:solidFill>
              </a:rPr>
              <a:t> </a:t>
            </a:r>
            <a:r>
              <a:rPr lang="en-US" sz="2000" dirty="0" smtClean="0"/>
              <a:t>particles are combined (clustered) into a new pseudo-particle with </a:t>
            </a:r>
            <a:endParaRPr lang="en-US" dirty="0" smtClean="0"/>
          </a:p>
        </p:txBody>
      </p:sp>
      <p:pic>
        <p:nvPicPr>
          <p:cNvPr id="6" name="Picture 5"/>
          <p:cNvPicPr>
            <a:picLocks noChangeAspect="1"/>
          </p:cNvPicPr>
          <p:nvPr/>
        </p:nvPicPr>
        <p:blipFill>
          <a:blip r:embed="rId3"/>
          <a:stretch>
            <a:fillRect/>
          </a:stretch>
        </p:blipFill>
        <p:spPr>
          <a:xfrm>
            <a:off x="334919" y="1659088"/>
            <a:ext cx="3305473" cy="4696828"/>
          </a:xfrm>
          <a:prstGeom prst="rect">
            <a:avLst/>
          </a:prstGeom>
        </p:spPr>
      </p:pic>
      <p:cxnSp>
        <p:nvCxnSpPr>
          <p:cNvPr id="10" name="Straight Arrow Connector 9"/>
          <p:cNvCxnSpPr/>
          <p:nvPr/>
        </p:nvCxnSpPr>
        <p:spPr>
          <a:xfrm flipV="1">
            <a:off x="7478273" y="1976531"/>
            <a:ext cx="1208527" cy="267345"/>
          </a:xfrm>
          <a:prstGeom prst="straightConnector1">
            <a:avLst/>
          </a:prstGeom>
          <a:ln w="190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7478273" y="2243876"/>
            <a:ext cx="1208527" cy="133112"/>
          </a:xfrm>
          <a:prstGeom prst="straightConnector1">
            <a:avLst/>
          </a:prstGeom>
          <a:ln w="19050" cmpd="sng">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8723673" y="1791865"/>
            <a:ext cx="238204" cy="369332"/>
          </a:xfrm>
          <a:prstGeom prst="rect">
            <a:avLst/>
          </a:prstGeom>
          <a:noFill/>
        </p:spPr>
        <p:txBody>
          <a:bodyPr wrap="none" rtlCol="0">
            <a:spAutoFit/>
          </a:bodyPr>
          <a:lstStyle/>
          <a:p>
            <a:r>
              <a:rPr lang="en-US" dirty="0" err="1" smtClean="0"/>
              <a:t>i</a:t>
            </a:r>
            <a:endParaRPr lang="en-US" dirty="0"/>
          </a:p>
        </p:txBody>
      </p:sp>
      <p:sp>
        <p:nvSpPr>
          <p:cNvPr id="20" name="TextBox 19"/>
          <p:cNvSpPr txBox="1"/>
          <p:nvPr/>
        </p:nvSpPr>
        <p:spPr>
          <a:xfrm>
            <a:off x="8660486" y="2243876"/>
            <a:ext cx="293929" cy="369332"/>
          </a:xfrm>
          <a:prstGeom prst="rect">
            <a:avLst/>
          </a:prstGeom>
          <a:noFill/>
        </p:spPr>
        <p:txBody>
          <a:bodyPr wrap="square" rtlCol="0">
            <a:spAutoFit/>
          </a:bodyPr>
          <a:lstStyle/>
          <a:p>
            <a:r>
              <a:rPr lang="en-US" dirty="0" smtClean="0"/>
              <a:t>j</a:t>
            </a:r>
            <a:endParaRPr lang="en-US" dirty="0"/>
          </a:p>
        </p:txBody>
      </p:sp>
      <p:pic>
        <p:nvPicPr>
          <p:cNvPr id="22" name="Picture 21"/>
          <p:cNvPicPr>
            <a:picLocks noChangeAspect="1"/>
          </p:cNvPicPr>
          <p:nvPr/>
        </p:nvPicPr>
        <p:blipFill>
          <a:blip r:embed="rId4"/>
          <a:stretch>
            <a:fillRect/>
          </a:stretch>
        </p:blipFill>
        <p:spPr>
          <a:xfrm>
            <a:off x="4143840" y="2010258"/>
            <a:ext cx="3334433" cy="875040"/>
          </a:xfrm>
          <a:prstGeom prst="rect">
            <a:avLst/>
          </a:prstGeom>
        </p:spPr>
      </p:pic>
      <p:sp>
        <p:nvSpPr>
          <p:cNvPr id="27" name="TextBox 26"/>
          <p:cNvSpPr txBox="1"/>
          <p:nvPr/>
        </p:nvSpPr>
        <p:spPr>
          <a:xfrm>
            <a:off x="6435537" y="2731409"/>
            <a:ext cx="2566415" cy="307777"/>
          </a:xfrm>
          <a:prstGeom prst="rect">
            <a:avLst/>
          </a:prstGeom>
          <a:noFill/>
        </p:spPr>
        <p:txBody>
          <a:bodyPr wrap="none" rtlCol="0">
            <a:spAutoFit/>
          </a:bodyPr>
          <a:lstStyle/>
          <a:p>
            <a:r>
              <a:rPr lang="en-US" sz="1400" dirty="0" err="1"/>
              <a:t>m</a:t>
            </a:r>
            <a:r>
              <a:rPr lang="en-US" sz="1400" baseline="-25000" dirty="0" err="1" smtClean="0"/>
              <a:t>ij</a:t>
            </a:r>
            <a:r>
              <a:rPr lang="en-US" sz="1400" dirty="0" smtClean="0"/>
              <a:t> invariant mass of the pair (</a:t>
            </a:r>
            <a:r>
              <a:rPr lang="en-US" sz="1400" dirty="0" err="1"/>
              <a:t>i</a:t>
            </a:r>
            <a:r>
              <a:rPr lang="en-US" sz="1400" dirty="0" err="1" smtClean="0"/>
              <a:t>,j</a:t>
            </a:r>
            <a:r>
              <a:rPr lang="en-US" sz="1400" dirty="0" smtClean="0"/>
              <a:t>)</a:t>
            </a:r>
            <a:endParaRPr lang="en-US" sz="1400" dirty="0"/>
          </a:p>
        </p:txBody>
      </p:sp>
      <p:pic>
        <p:nvPicPr>
          <p:cNvPr id="29" name="Picture 28"/>
          <p:cNvPicPr>
            <a:picLocks noChangeAspect="1"/>
          </p:cNvPicPr>
          <p:nvPr/>
        </p:nvPicPr>
        <p:blipFill>
          <a:blip r:embed="rId5"/>
          <a:stretch>
            <a:fillRect/>
          </a:stretch>
        </p:blipFill>
        <p:spPr>
          <a:xfrm>
            <a:off x="4442268" y="3902387"/>
            <a:ext cx="3986537" cy="690276"/>
          </a:xfrm>
          <a:prstGeom prst="rect">
            <a:avLst/>
          </a:prstGeom>
        </p:spPr>
      </p:pic>
      <p:pic>
        <p:nvPicPr>
          <p:cNvPr id="30" name="Picture 29"/>
          <p:cNvPicPr>
            <a:picLocks noChangeAspect="1"/>
          </p:cNvPicPr>
          <p:nvPr/>
        </p:nvPicPr>
        <p:blipFill>
          <a:blip r:embed="rId6"/>
          <a:stretch>
            <a:fillRect/>
          </a:stretch>
        </p:blipFill>
        <p:spPr>
          <a:xfrm>
            <a:off x="4498270" y="5649573"/>
            <a:ext cx="1753561" cy="428099"/>
          </a:xfrm>
          <a:prstGeom prst="rect">
            <a:avLst/>
          </a:prstGeom>
        </p:spPr>
      </p:pic>
      <p:sp>
        <p:nvSpPr>
          <p:cNvPr id="34" name="TextBox 33"/>
          <p:cNvSpPr txBox="1"/>
          <p:nvPr/>
        </p:nvSpPr>
        <p:spPr>
          <a:xfrm>
            <a:off x="7301761" y="5646920"/>
            <a:ext cx="1127044" cy="369332"/>
          </a:xfrm>
          <a:prstGeom prst="rect">
            <a:avLst/>
          </a:prstGeom>
          <a:noFill/>
        </p:spPr>
        <p:txBody>
          <a:bodyPr wrap="none" rtlCol="0">
            <a:spAutoFit/>
          </a:bodyPr>
          <a:lstStyle/>
          <a:p>
            <a:r>
              <a:rPr lang="en-US" dirty="0" smtClean="0"/>
              <a:t>E-scheme</a:t>
            </a:r>
            <a:endParaRPr lang="en-US" dirty="0"/>
          </a:p>
        </p:txBody>
      </p:sp>
    </p:spTree>
    <p:extLst>
      <p:ext uri="{BB962C8B-B14F-4D97-AF65-F5344CB8AC3E}">
        <p14:creationId xmlns:p14="http://schemas.microsoft.com/office/powerpoint/2010/main" val="6494393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algorithms</a:t>
            </a:r>
            <a:endParaRPr lang="en-US" dirty="0"/>
          </a:p>
        </p:txBody>
      </p:sp>
      <p:sp>
        <p:nvSpPr>
          <p:cNvPr id="3" name="Content Placeholder 2"/>
          <p:cNvSpPr>
            <a:spLocks noGrp="1"/>
          </p:cNvSpPr>
          <p:nvPr>
            <p:ph idx="1"/>
          </p:nvPr>
        </p:nvSpPr>
        <p:spPr>
          <a:xfrm>
            <a:off x="4143456" y="3513069"/>
            <a:ext cx="4858496" cy="632087"/>
          </a:xfrm>
        </p:spPr>
        <p:txBody>
          <a:bodyPr>
            <a:normAutofit fontScale="62500" lnSpcReduction="20000"/>
          </a:bodyPr>
          <a:lstStyle/>
          <a:p>
            <a:r>
              <a:rPr lang="en-US" dirty="0" smtClean="0"/>
              <a:t>Reduce complex events until there is a certain number of jets  </a:t>
            </a:r>
            <a:endParaRPr lang="en-US" dirty="0"/>
          </a:p>
        </p:txBody>
      </p:sp>
      <p:pic>
        <p:nvPicPr>
          <p:cNvPr id="26" name="Picture 25"/>
          <p:cNvPicPr>
            <a:picLocks noChangeAspect="1"/>
          </p:cNvPicPr>
          <p:nvPr/>
        </p:nvPicPr>
        <p:blipFill>
          <a:blip r:embed="rId2"/>
          <a:stretch>
            <a:fillRect/>
          </a:stretch>
        </p:blipFill>
        <p:spPr>
          <a:xfrm>
            <a:off x="5028154" y="1665544"/>
            <a:ext cx="3658646" cy="1847525"/>
          </a:xfrm>
          <a:prstGeom prst="rect">
            <a:avLst/>
          </a:prstGeom>
        </p:spPr>
      </p:pic>
      <p:pic>
        <p:nvPicPr>
          <p:cNvPr id="7" name="Picture 6"/>
          <p:cNvPicPr>
            <a:picLocks noChangeAspect="1"/>
          </p:cNvPicPr>
          <p:nvPr/>
        </p:nvPicPr>
        <p:blipFill>
          <a:blip r:embed="rId3"/>
          <a:stretch>
            <a:fillRect/>
          </a:stretch>
        </p:blipFill>
        <p:spPr>
          <a:xfrm>
            <a:off x="4683952" y="3896479"/>
            <a:ext cx="4318000" cy="2489200"/>
          </a:xfrm>
          <a:prstGeom prst="rect">
            <a:avLst/>
          </a:prstGeom>
        </p:spPr>
      </p:pic>
      <p:pic>
        <p:nvPicPr>
          <p:cNvPr id="9" name="Picture 8"/>
          <p:cNvPicPr>
            <a:picLocks noChangeAspect="1"/>
          </p:cNvPicPr>
          <p:nvPr/>
        </p:nvPicPr>
        <p:blipFill>
          <a:blip r:embed="rId4"/>
          <a:stretch>
            <a:fillRect/>
          </a:stretch>
        </p:blipFill>
        <p:spPr>
          <a:xfrm>
            <a:off x="334919" y="1659088"/>
            <a:ext cx="3305473" cy="4696828"/>
          </a:xfrm>
          <a:prstGeom prst="rect">
            <a:avLst/>
          </a:prstGeom>
        </p:spPr>
      </p:pic>
    </p:spTree>
    <p:extLst>
      <p:ext uri="{BB962C8B-B14F-4D97-AF65-F5344CB8AC3E}">
        <p14:creationId xmlns:p14="http://schemas.microsoft.com/office/powerpoint/2010/main" val="31331790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JADE algorithms</a:t>
            </a:r>
            <a:endParaRPr lang="en-US" dirty="0"/>
          </a:p>
        </p:txBody>
      </p:sp>
      <p:sp>
        <p:nvSpPr>
          <p:cNvPr id="3" name="Content Placeholder 2"/>
          <p:cNvSpPr>
            <a:spLocks noGrp="1"/>
          </p:cNvSpPr>
          <p:nvPr>
            <p:ph idx="1"/>
          </p:nvPr>
        </p:nvSpPr>
        <p:spPr>
          <a:xfrm>
            <a:off x="4143456" y="1726604"/>
            <a:ext cx="4858496" cy="4623719"/>
          </a:xfrm>
        </p:spPr>
        <p:txBody>
          <a:bodyPr>
            <a:normAutofit/>
          </a:bodyPr>
          <a:lstStyle/>
          <a:p>
            <a:r>
              <a:rPr lang="en-US" dirty="0" smtClean="0"/>
              <a:t>Characteristics of the algorithm:</a:t>
            </a:r>
          </a:p>
          <a:p>
            <a:pPr lvl="1"/>
            <a:r>
              <a:rPr lang="en-US" dirty="0" smtClean="0"/>
              <a:t>All particles are assigned to only one jet</a:t>
            </a:r>
          </a:p>
          <a:p>
            <a:pPr lvl="1"/>
            <a:r>
              <a:rPr lang="en-US" dirty="0" smtClean="0"/>
              <a:t>The algorithm sequence does not depend on </a:t>
            </a:r>
            <a:r>
              <a:rPr lang="en-US" dirty="0" err="1" smtClean="0"/>
              <a:t>y</a:t>
            </a:r>
            <a:r>
              <a:rPr lang="en-US" baseline="-25000" dirty="0" err="1" smtClean="0"/>
              <a:t>cut</a:t>
            </a:r>
            <a:endParaRPr lang="en-US" baseline="-25000" dirty="0" smtClean="0"/>
          </a:p>
          <a:p>
            <a:pPr lvl="1"/>
            <a:r>
              <a:rPr lang="en-US" dirty="0" smtClean="0"/>
              <a:t>The number of jets is a monotonic function of </a:t>
            </a:r>
            <a:r>
              <a:rPr lang="en-US" dirty="0" err="1" smtClean="0"/>
              <a:t>y</a:t>
            </a:r>
            <a:r>
              <a:rPr lang="en-US" baseline="-25000" dirty="0" err="1" smtClean="0"/>
              <a:t>cut</a:t>
            </a:r>
            <a:endParaRPr lang="en-US" baseline="-25000" dirty="0"/>
          </a:p>
        </p:txBody>
      </p:sp>
      <p:pic>
        <p:nvPicPr>
          <p:cNvPr id="7" name="Picture 6"/>
          <p:cNvPicPr>
            <a:picLocks noChangeAspect="1"/>
          </p:cNvPicPr>
          <p:nvPr/>
        </p:nvPicPr>
        <p:blipFill>
          <a:blip r:embed="rId2"/>
          <a:stretch>
            <a:fillRect/>
          </a:stretch>
        </p:blipFill>
        <p:spPr>
          <a:xfrm>
            <a:off x="334919" y="1659088"/>
            <a:ext cx="3305473" cy="4696828"/>
          </a:xfrm>
          <a:prstGeom prst="rect">
            <a:avLst/>
          </a:prstGeom>
        </p:spPr>
      </p:pic>
    </p:spTree>
    <p:extLst>
      <p:ext uri="{BB962C8B-B14F-4D97-AF65-F5344CB8AC3E}">
        <p14:creationId xmlns:p14="http://schemas.microsoft.com/office/powerpoint/2010/main" val="17269679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Durham algorithm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Another metric is used</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Motivated by </a:t>
            </a:r>
            <a:r>
              <a:rPr lang="en-US" dirty="0" err="1" smtClean="0"/>
              <a:t>perturbative</a:t>
            </a:r>
            <a:r>
              <a:rPr lang="en-US" dirty="0" smtClean="0"/>
              <a:t> QCD calculations</a:t>
            </a:r>
          </a:p>
          <a:p>
            <a:endParaRPr lang="en-US" dirty="0" smtClean="0"/>
          </a:p>
          <a:p>
            <a:r>
              <a:rPr lang="en-US" dirty="0"/>
              <a:t>A</a:t>
            </a:r>
            <a:r>
              <a:rPr lang="en-US" dirty="0" smtClean="0"/>
              <a:t>llows </a:t>
            </a:r>
            <a:r>
              <a:rPr lang="en-US" dirty="0"/>
              <a:t>for the </a:t>
            </a:r>
            <a:r>
              <a:rPr lang="en-US" dirty="0" err="1"/>
              <a:t>resummation</a:t>
            </a:r>
            <a:r>
              <a:rPr lang="en-US" dirty="0"/>
              <a:t> of large logarithms of the  type </a:t>
            </a:r>
            <a:r>
              <a:rPr lang="en-US" dirty="0" err="1"/>
              <a:t>ln</a:t>
            </a:r>
            <a:r>
              <a:rPr lang="en-US" baseline="30000" dirty="0" err="1"/>
              <a:t>m</a:t>
            </a:r>
            <a:r>
              <a:rPr lang="en-US" dirty="0"/>
              <a:t>(</a:t>
            </a:r>
            <a:r>
              <a:rPr lang="en-US" dirty="0" err="1"/>
              <a:t>y</a:t>
            </a:r>
            <a:r>
              <a:rPr lang="en-US" baseline="-25000" dirty="0" err="1"/>
              <a:t>cut</a:t>
            </a:r>
            <a:r>
              <a:rPr lang="en-US" dirty="0"/>
              <a:t>) in all orders of perturbation theory. These logs appear order-by-order in the expressions for jet cross sections, jet rates etc.</a:t>
            </a:r>
          </a:p>
        </p:txBody>
      </p:sp>
      <p:pic>
        <p:nvPicPr>
          <p:cNvPr id="6" name="Picture 5"/>
          <p:cNvPicPr>
            <a:picLocks noChangeAspect="1"/>
          </p:cNvPicPr>
          <p:nvPr/>
        </p:nvPicPr>
        <p:blipFill>
          <a:blip r:embed="rId2"/>
          <a:stretch>
            <a:fillRect/>
          </a:stretch>
        </p:blipFill>
        <p:spPr>
          <a:xfrm>
            <a:off x="1582421" y="1822295"/>
            <a:ext cx="6694198" cy="2149686"/>
          </a:xfrm>
          <a:prstGeom prst="rect">
            <a:avLst/>
          </a:prstGeom>
        </p:spPr>
      </p:pic>
    </p:spTree>
    <p:extLst>
      <p:ext uri="{BB962C8B-B14F-4D97-AF65-F5344CB8AC3E}">
        <p14:creationId xmlns:p14="http://schemas.microsoft.com/office/powerpoint/2010/main" val="296076759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jet algorithms </a:t>
            </a:r>
            <a:endParaRPr lang="en-US" dirty="0"/>
          </a:p>
        </p:txBody>
      </p:sp>
      <p:sp>
        <p:nvSpPr>
          <p:cNvPr id="3" name="Content Placeholder 2"/>
          <p:cNvSpPr>
            <a:spLocks noGrp="1"/>
          </p:cNvSpPr>
          <p:nvPr>
            <p:ph idx="1"/>
          </p:nvPr>
        </p:nvSpPr>
        <p:spPr>
          <a:xfrm>
            <a:off x="156392" y="1212660"/>
            <a:ext cx="5816339" cy="4957254"/>
          </a:xfrm>
        </p:spPr>
        <p:txBody>
          <a:bodyPr>
            <a:normAutofit fontScale="92500" lnSpcReduction="20000"/>
          </a:bodyPr>
          <a:lstStyle/>
          <a:p>
            <a:r>
              <a:rPr lang="en-US" dirty="0" smtClean="0"/>
              <a:t>The </a:t>
            </a:r>
            <a:r>
              <a:rPr lang="en-US" dirty="0" smtClean="0">
                <a:solidFill>
                  <a:srgbClr val="FF0000"/>
                </a:solidFill>
              </a:rPr>
              <a:t>choice of algorithm </a:t>
            </a:r>
            <a:r>
              <a:rPr lang="en-US" dirty="0" smtClean="0"/>
              <a:t>depends on the performances and suitability in each analysis</a:t>
            </a:r>
          </a:p>
          <a:p>
            <a:pPr lvl="1"/>
            <a:r>
              <a:rPr lang="en-US" dirty="0" smtClean="0"/>
              <a:t>Type of measurement, final signature, etc. </a:t>
            </a:r>
          </a:p>
          <a:p>
            <a:endParaRPr lang="en-US" dirty="0" smtClean="0"/>
          </a:p>
          <a:p>
            <a:endParaRPr lang="en-US" dirty="0" smtClean="0"/>
          </a:p>
          <a:p>
            <a:r>
              <a:rPr lang="en-US" dirty="0" smtClean="0"/>
              <a:t>The benchmark points are </a:t>
            </a:r>
          </a:p>
          <a:p>
            <a:pPr lvl="1"/>
            <a:r>
              <a:rPr lang="en-US" dirty="0" smtClean="0"/>
              <a:t>good resolution of energies and angles at parton, particle, and detector levels</a:t>
            </a:r>
          </a:p>
          <a:p>
            <a:pPr lvl="1"/>
            <a:r>
              <a:rPr lang="en-US" dirty="0"/>
              <a:t>g</a:t>
            </a:r>
            <a:r>
              <a:rPr lang="en-US" dirty="0" smtClean="0"/>
              <a:t>ood efficiency and purity to find a certain number of jets</a:t>
            </a:r>
            <a:endParaRPr lang="en-US" dirty="0"/>
          </a:p>
        </p:txBody>
      </p:sp>
      <p:pic>
        <p:nvPicPr>
          <p:cNvPr id="6" name="Picture 5"/>
          <p:cNvPicPr>
            <a:picLocks noChangeAspect="1"/>
          </p:cNvPicPr>
          <p:nvPr/>
        </p:nvPicPr>
        <p:blipFill>
          <a:blip r:embed="rId2"/>
          <a:stretch>
            <a:fillRect/>
          </a:stretch>
        </p:blipFill>
        <p:spPr>
          <a:xfrm>
            <a:off x="6106281" y="1537368"/>
            <a:ext cx="2910400" cy="5001752"/>
          </a:xfrm>
          <a:prstGeom prst="rect">
            <a:avLst/>
          </a:prstGeom>
        </p:spPr>
      </p:pic>
    </p:spTree>
    <p:extLst>
      <p:ext uri="{BB962C8B-B14F-4D97-AF65-F5344CB8AC3E}">
        <p14:creationId xmlns:p14="http://schemas.microsoft.com/office/powerpoint/2010/main" val="34698320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Gluon spin</a:t>
            </a:r>
            <a:endParaRPr lang="en-US" dirty="0"/>
          </a:p>
        </p:txBody>
      </p:sp>
      <p:sp>
        <p:nvSpPr>
          <p:cNvPr id="3" name="Content Placeholder 2"/>
          <p:cNvSpPr>
            <a:spLocks noGrp="1"/>
          </p:cNvSpPr>
          <p:nvPr>
            <p:ph idx="1"/>
          </p:nvPr>
        </p:nvSpPr>
        <p:spPr>
          <a:xfrm>
            <a:off x="156392" y="1581866"/>
            <a:ext cx="8987608" cy="4957254"/>
          </a:xfrm>
        </p:spPr>
        <p:txBody>
          <a:bodyPr>
            <a:normAutofit fontScale="85000" lnSpcReduction="20000"/>
          </a:bodyPr>
          <a:lstStyle/>
          <a:p>
            <a:r>
              <a:rPr lang="en-US" dirty="0" smtClean="0"/>
              <a:t>Extraction of the gluon spin was done by selecting 3 jets events</a:t>
            </a:r>
          </a:p>
          <a:p>
            <a:pPr lvl="1"/>
            <a:r>
              <a:rPr lang="en-US" dirty="0" smtClean="0"/>
              <a:t>~25% of the events with </a:t>
            </a:r>
            <a:r>
              <a:rPr lang="en-US" dirty="0" err="1" smtClean="0"/>
              <a:t>y</a:t>
            </a:r>
            <a:r>
              <a:rPr lang="en-US" baseline="-25000" dirty="0" err="1" smtClean="0"/>
              <a:t>cut</a:t>
            </a:r>
            <a:r>
              <a:rPr lang="en-US" dirty="0" smtClean="0"/>
              <a:t> =0.02</a:t>
            </a:r>
          </a:p>
          <a:p>
            <a:pPr lvl="1"/>
            <a:endParaRPr lang="en-US" dirty="0" smtClean="0"/>
          </a:p>
          <a:p>
            <a:r>
              <a:rPr lang="en-US" dirty="0" smtClean="0"/>
              <a:t>Calculate the jet energies of the 3 jets</a:t>
            </a:r>
          </a:p>
          <a:p>
            <a:pPr lvl="1"/>
            <a:r>
              <a:rPr lang="en-US" dirty="0" smtClean="0"/>
              <a:t>assume massless jets &amp; E, p conservation</a:t>
            </a:r>
          </a:p>
          <a:p>
            <a:endParaRPr lang="en-US" dirty="0" smtClean="0"/>
          </a:p>
          <a:p>
            <a:endParaRPr lang="en-US" dirty="0"/>
          </a:p>
          <a:p>
            <a:endParaRPr lang="en-US" dirty="0" smtClean="0"/>
          </a:p>
          <a:p>
            <a:endParaRPr lang="en-US" dirty="0" smtClean="0"/>
          </a:p>
          <a:p>
            <a:endParaRPr lang="en-US" dirty="0"/>
          </a:p>
          <a:p>
            <a:endParaRPr lang="en-US" dirty="0" smtClean="0"/>
          </a:p>
          <a:p>
            <a:r>
              <a:rPr lang="en-US" dirty="0" smtClean="0"/>
              <a:t>Order them by energy: E</a:t>
            </a:r>
            <a:r>
              <a:rPr lang="en-US" baseline="-25000" dirty="0" smtClean="0"/>
              <a:t>1</a:t>
            </a:r>
            <a:r>
              <a:rPr lang="en-US" dirty="0" smtClean="0"/>
              <a:t>&gt; E</a:t>
            </a:r>
            <a:r>
              <a:rPr lang="en-US" baseline="-25000" dirty="0" smtClean="0"/>
              <a:t>2</a:t>
            </a:r>
            <a:r>
              <a:rPr lang="en-US" dirty="0" smtClean="0"/>
              <a:t>&gt; E</a:t>
            </a:r>
            <a:r>
              <a:rPr lang="en-US" baseline="-25000" dirty="0" smtClean="0"/>
              <a:t>3</a:t>
            </a:r>
            <a:r>
              <a:rPr lang="en-US" dirty="0" smtClean="0"/>
              <a:t> </a:t>
            </a:r>
          </a:p>
          <a:p>
            <a:pPr lvl="1"/>
            <a:r>
              <a:rPr lang="en-US" dirty="0" smtClean="0"/>
              <a:t>jet 3 is the gluon jet in 75% of the events (energy tagging) </a:t>
            </a:r>
          </a:p>
        </p:txBody>
      </p:sp>
      <p:pic>
        <p:nvPicPr>
          <p:cNvPr id="9" name="Picture 8"/>
          <p:cNvPicPr>
            <a:picLocks noChangeAspect="1"/>
          </p:cNvPicPr>
          <p:nvPr/>
        </p:nvPicPr>
        <p:blipFill>
          <a:blip r:embed="rId2"/>
          <a:stretch>
            <a:fillRect/>
          </a:stretch>
        </p:blipFill>
        <p:spPr>
          <a:xfrm>
            <a:off x="695066" y="3897413"/>
            <a:ext cx="7378700" cy="1727200"/>
          </a:xfrm>
          <a:prstGeom prst="rect">
            <a:avLst/>
          </a:prstGeom>
        </p:spPr>
      </p:pic>
      <p:sp>
        <p:nvSpPr>
          <p:cNvPr id="11" name="Rectangle 10"/>
          <p:cNvSpPr/>
          <p:nvPr/>
        </p:nvSpPr>
        <p:spPr>
          <a:xfrm>
            <a:off x="6117732" y="2129942"/>
            <a:ext cx="3026268" cy="646331"/>
          </a:xfrm>
          <a:prstGeom prst="rect">
            <a:avLst/>
          </a:prstGeom>
        </p:spPr>
        <p:txBody>
          <a:bodyPr wrap="square">
            <a:spAutoFit/>
          </a:bodyPr>
          <a:lstStyle/>
          <a:p>
            <a:r>
              <a:rPr lang="en-US" dirty="0"/>
              <a:t>SLD collaboration (SLC), PRD55 (1997) 2533</a:t>
            </a:r>
          </a:p>
        </p:txBody>
      </p:sp>
    </p:spTree>
    <p:extLst>
      <p:ext uri="{BB962C8B-B14F-4D97-AF65-F5344CB8AC3E}">
        <p14:creationId xmlns:p14="http://schemas.microsoft.com/office/powerpoint/2010/main" val="27443337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Gluon spin</a:t>
            </a:r>
            <a:endParaRPr lang="en-US" dirty="0"/>
          </a:p>
        </p:txBody>
      </p:sp>
      <p:sp>
        <p:nvSpPr>
          <p:cNvPr id="3" name="Content Placeholder 2"/>
          <p:cNvSpPr>
            <a:spLocks noGrp="1"/>
          </p:cNvSpPr>
          <p:nvPr>
            <p:ph idx="1"/>
          </p:nvPr>
        </p:nvSpPr>
        <p:spPr/>
        <p:txBody>
          <a:bodyPr/>
          <a:lstStyle/>
          <a:p>
            <a:r>
              <a:rPr lang="en-US" dirty="0" smtClean="0"/>
              <a:t> </a:t>
            </a:r>
            <a:r>
              <a:rPr lang="en-US" dirty="0"/>
              <a:t>Scale jet energies: </a:t>
            </a:r>
          </a:p>
          <a:p>
            <a:endParaRPr lang="en-US" dirty="0"/>
          </a:p>
        </p:txBody>
      </p:sp>
      <p:pic>
        <p:nvPicPr>
          <p:cNvPr id="8" name="Picture 7"/>
          <p:cNvPicPr>
            <a:picLocks noChangeAspect="1"/>
          </p:cNvPicPr>
          <p:nvPr/>
        </p:nvPicPr>
        <p:blipFill>
          <a:blip r:embed="rId2"/>
          <a:stretch>
            <a:fillRect/>
          </a:stretch>
        </p:blipFill>
        <p:spPr>
          <a:xfrm>
            <a:off x="6300812" y="1329161"/>
            <a:ext cx="2175367" cy="1758173"/>
          </a:xfrm>
          <a:prstGeom prst="rect">
            <a:avLst/>
          </a:prstGeom>
        </p:spPr>
      </p:pic>
      <p:pic>
        <p:nvPicPr>
          <p:cNvPr id="9" name="Picture 8"/>
          <p:cNvPicPr>
            <a:picLocks noChangeAspect="1"/>
          </p:cNvPicPr>
          <p:nvPr/>
        </p:nvPicPr>
        <p:blipFill>
          <a:blip r:embed="rId3"/>
          <a:stretch>
            <a:fillRect/>
          </a:stretch>
        </p:blipFill>
        <p:spPr>
          <a:xfrm>
            <a:off x="780438" y="3182068"/>
            <a:ext cx="3475436" cy="3357052"/>
          </a:xfrm>
          <a:prstGeom prst="rect">
            <a:avLst/>
          </a:prstGeom>
        </p:spPr>
      </p:pic>
      <p:pic>
        <p:nvPicPr>
          <p:cNvPr id="10" name="Picture 9"/>
          <p:cNvPicPr>
            <a:picLocks noChangeAspect="1"/>
          </p:cNvPicPr>
          <p:nvPr/>
        </p:nvPicPr>
        <p:blipFill>
          <a:blip r:embed="rId4"/>
          <a:stretch>
            <a:fillRect/>
          </a:stretch>
        </p:blipFill>
        <p:spPr>
          <a:xfrm>
            <a:off x="471082" y="2724016"/>
            <a:ext cx="4555443" cy="363318"/>
          </a:xfrm>
          <a:prstGeom prst="rect">
            <a:avLst/>
          </a:prstGeom>
        </p:spPr>
      </p:pic>
      <p:pic>
        <p:nvPicPr>
          <p:cNvPr id="11" name="Picture 10"/>
          <p:cNvPicPr>
            <a:picLocks noChangeAspect="1"/>
          </p:cNvPicPr>
          <p:nvPr/>
        </p:nvPicPr>
        <p:blipFill>
          <a:blip r:embed="rId5"/>
          <a:stretch>
            <a:fillRect/>
          </a:stretch>
        </p:blipFill>
        <p:spPr>
          <a:xfrm>
            <a:off x="1120383" y="2198285"/>
            <a:ext cx="2286000" cy="533400"/>
          </a:xfrm>
          <a:prstGeom prst="rect">
            <a:avLst/>
          </a:prstGeom>
        </p:spPr>
      </p:pic>
      <p:pic>
        <p:nvPicPr>
          <p:cNvPr id="13" name="Picture 12"/>
          <p:cNvPicPr>
            <a:picLocks noChangeAspect="1"/>
          </p:cNvPicPr>
          <p:nvPr/>
        </p:nvPicPr>
        <p:blipFill>
          <a:blip r:embed="rId6"/>
          <a:stretch>
            <a:fillRect/>
          </a:stretch>
        </p:blipFill>
        <p:spPr>
          <a:xfrm>
            <a:off x="5373756" y="3494023"/>
            <a:ext cx="3313044" cy="2918505"/>
          </a:xfrm>
          <a:prstGeom prst="rect">
            <a:avLst/>
          </a:prstGeom>
        </p:spPr>
      </p:pic>
      <p:sp>
        <p:nvSpPr>
          <p:cNvPr id="14" name="Rectangle 13"/>
          <p:cNvSpPr/>
          <p:nvPr/>
        </p:nvSpPr>
        <p:spPr>
          <a:xfrm rot="16200000">
            <a:off x="7336551" y="4336865"/>
            <a:ext cx="2925587" cy="646331"/>
          </a:xfrm>
          <a:prstGeom prst="rect">
            <a:avLst/>
          </a:prstGeom>
        </p:spPr>
        <p:txBody>
          <a:bodyPr wrap="square">
            <a:spAutoFit/>
          </a:bodyPr>
          <a:lstStyle/>
          <a:p>
            <a:r>
              <a:rPr lang="en-US" dirty="0"/>
              <a:t>TASSO Collaboration (PETRA</a:t>
            </a:r>
            <a:r>
              <a:rPr lang="en-US" dirty="0" smtClean="0"/>
              <a:t>) PLB 97 </a:t>
            </a:r>
            <a:r>
              <a:rPr lang="en-US" dirty="0"/>
              <a:t>(1980) 453</a:t>
            </a:r>
          </a:p>
        </p:txBody>
      </p:sp>
    </p:spTree>
    <p:extLst>
      <p:ext uri="{BB962C8B-B14F-4D97-AF65-F5344CB8AC3E}">
        <p14:creationId xmlns:p14="http://schemas.microsoft.com/office/powerpoint/2010/main" val="1920059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Differential 2-jet rate</a:t>
            </a:r>
            <a:endParaRPr lang="en-US" dirty="0"/>
          </a:p>
        </p:txBody>
      </p:sp>
      <p:sp>
        <p:nvSpPr>
          <p:cNvPr id="3" name="Content Placeholder 2"/>
          <p:cNvSpPr>
            <a:spLocks noGrp="1"/>
          </p:cNvSpPr>
          <p:nvPr>
            <p:ph idx="1"/>
          </p:nvPr>
        </p:nvSpPr>
        <p:spPr>
          <a:xfrm>
            <a:off x="156391" y="1581866"/>
            <a:ext cx="4748631" cy="4957254"/>
          </a:xfrm>
        </p:spPr>
        <p:txBody>
          <a:bodyPr>
            <a:normAutofit fontScale="85000" lnSpcReduction="20000"/>
          </a:bodyPr>
          <a:lstStyle/>
          <a:p>
            <a:r>
              <a:rPr lang="en-US" dirty="0" smtClean="0"/>
              <a:t>Study the </a:t>
            </a:r>
            <a:r>
              <a:rPr lang="en-US" dirty="0" err="1" smtClean="0"/>
              <a:t>perturbative</a:t>
            </a:r>
            <a:r>
              <a:rPr lang="en-US" dirty="0" smtClean="0"/>
              <a:t> and non-</a:t>
            </a:r>
            <a:r>
              <a:rPr lang="en-US" dirty="0" err="1" smtClean="0"/>
              <a:t>perturbative</a:t>
            </a:r>
            <a:r>
              <a:rPr lang="en-US" dirty="0" smtClean="0"/>
              <a:t> transitions of QCD</a:t>
            </a:r>
          </a:p>
          <a:p>
            <a:endParaRPr lang="en-US" dirty="0"/>
          </a:p>
          <a:p>
            <a:r>
              <a:rPr lang="en-US" dirty="0" smtClean="0"/>
              <a:t>Cluster jets using a given algorithm (e.g. Durham)</a:t>
            </a:r>
          </a:p>
          <a:p>
            <a:endParaRPr lang="en-US" dirty="0" smtClean="0"/>
          </a:p>
          <a:p>
            <a:r>
              <a:rPr lang="en-US" dirty="0" smtClean="0"/>
              <a:t>Find 3 jets and take the minimal </a:t>
            </a:r>
            <a:r>
              <a:rPr lang="en-US" dirty="0" err="1" smtClean="0"/>
              <a:t>y</a:t>
            </a:r>
            <a:r>
              <a:rPr lang="en-US" baseline="-25000" dirty="0" err="1" smtClean="0"/>
              <a:t>ij</a:t>
            </a:r>
            <a:r>
              <a:rPr lang="en-US" dirty="0" smtClean="0"/>
              <a:t> among all combinations</a:t>
            </a:r>
          </a:p>
          <a:p>
            <a:endParaRPr lang="en-US" dirty="0" smtClean="0"/>
          </a:p>
          <a:p>
            <a:r>
              <a:rPr lang="en-US" dirty="0" smtClean="0"/>
              <a:t>The minimal distance = y</a:t>
            </a:r>
            <a:r>
              <a:rPr lang="en-US" baseline="-25000" dirty="0" smtClean="0"/>
              <a:t>3</a:t>
            </a:r>
          </a:p>
          <a:p>
            <a:endParaRPr lang="en-US" dirty="0" smtClean="0"/>
          </a:p>
          <a:p>
            <a:r>
              <a:rPr lang="en-US" dirty="0" smtClean="0"/>
              <a:t>Gives one value per event</a:t>
            </a:r>
            <a:endParaRPr lang="en-US" dirty="0"/>
          </a:p>
        </p:txBody>
      </p:sp>
      <p:pic>
        <p:nvPicPr>
          <p:cNvPr id="6" name="Picture 5"/>
          <p:cNvPicPr>
            <a:picLocks noChangeAspect="1"/>
          </p:cNvPicPr>
          <p:nvPr/>
        </p:nvPicPr>
        <p:blipFill>
          <a:blip r:embed="rId2"/>
          <a:stretch>
            <a:fillRect/>
          </a:stretch>
        </p:blipFill>
        <p:spPr>
          <a:xfrm>
            <a:off x="4683952" y="1735790"/>
            <a:ext cx="4318000" cy="2489200"/>
          </a:xfrm>
          <a:prstGeom prst="rect">
            <a:avLst/>
          </a:prstGeom>
        </p:spPr>
      </p:pic>
      <p:sp>
        <p:nvSpPr>
          <p:cNvPr id="7" name="TextBox 6"/>
          <p:cNvSpPr txBox="1"/>
          <p:nvPr/>
        </p:nvSpPr>
        <p:spPr>
          <a:xfrm>
            <a:off x="5456990" y="5458042"/>
            <a:ext cx="3385785" cy="646331"/>
          </a:xfrm>
          <a:prstGeom prst="rect">
            <a:avLst/>
          </a:prstGeom>
          <a:noFill/>
        </p:spPr>
        <p:txBody>
          <a:bodyPr wrap="square" rtlCol="0">
            <a:spAutoFit/>
          </a:bodyPr>
          <a:lstStyle/>
          <a:p>
            <a:r>
              <a:rPr lang="en-US" dirty="0" smtClean="0"/>
              <a:t>Plot the rate (cross section) as a function of y</a:t>
            </a:r>
            <a:r>
              <a:rPr lang="en-US" baseline="-25000" dirty="0" smtClean="0"/>
              <a:t>3</a:t>
            </a:r>
            <a:r>
              <a:rPr lang="en-US" dirty="0" smtClean="0"/>
              <a:t> </a:t>
            </a:r>
            <a:endParaRPr lang="en-US" dirty="0"/>
          </a:p>
        </p:txBody>
      </p:sp>
    </p:spTree>
    <p:extLst>
      <p:ext uri="{BB962C8B-B14F-4D97-AF65-F5344CB8AC3E}">
        <p14:creationId xmlns:p14="http://schemas.microsoft.com/office/powerpoint/2010/main" val="207151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(II) - hadronization</a:t>
            </a:r>
          </a:p>
        </p:txBody>
      </p:sp>
      <p:sp>
        <p:nvSpPr>
          <p:cNvPr id="3" name="Content Placeholder 2"/>
          <p:cNvSpPr>
            <a:spLocks noGrp="1"/>
          </p:cNvSpPr>
          <p:nvPr>
            <p:ph idx="1"/>
          </p:nvPr>
        </p:nvSpPr>
        <p:spPr>
          <a:xfrm>
            <a:off x="215924" y="1026214"/>
            <a:ext cx="5087283" cy="4957254"/>
          </a:xfrm>
        </p:spPr>
        <p:txBody>
          <a:bodyPr>
            <a:normAutofit fontScale="77500" lnSpcReduction="20000"/>
          </a:bodyPr>
          <a:lstStyle/>
          <a:p>
            <a:r>
              <a:rPr lang="en-US" dirty="0" smtClean="0"/>
              <a:t>When a pair of quarks separates  (~ 1 F) </a:t>
            </a:r>
          </a:p>
          <a:p>
            <a:endParaRPr lang="en-US" dirty="0" smtClean="0"/>
          </a:p>
          <a:p>
            <a:pPr lvl="1"/>
            <a:r>
              <a:rPr lang="en-US" dirty="0" smtClean="0"/>
              <a:t>Quick phenomenology: α</a:t>
            </a:r>
            <a:r>
              <a:rPr lang="en-US" baseline="-25000" dirty="0" smtClean="0"/>
              <a:t>s </a:t>
            </a:r>
            <a:r>
              <a:rPr lang="en-US" dirty="0"/>
              <a:t>becomes </a:t>
            </a:r>
            <a:r>
              <a:rPr lang="en-US" dirty="0" smtClean="0"/>
              <a:t>large, forces among the quarks become strong and decelerate the quarks radiating hadrons (mostly π)  (bremsstrahlung) </a:t>
            </a:r>
          </a:p>
          <a:p>
            <a:pPr lvl="1"/>
            <a:endParaRPr lang="en-US" dirty="0" smtClean="0">
              <a:solidFill>
                <a:srgbClr val="FF0000"/>
              </a:solidFill>
            </a:endParaRPr>
          </a:p>
          <a:p>
            <a:pPr lvl="1"/>
            <a:r>
              <a:rPr lang="en-US" dirty="0" smtClean="0">
                <a:solidFill>
                  <a:srgbClr val="FF0000"/>
                </a:solidFill>
              </a:rPr>
              <a:t>Jets: a spray of hadrons hit the detector, traveling more or less in the same direction as the original quark</a:t>
            </a:r>
          </a:p>
          <a:p>
            <a:pPr lvl="1"/>
            <a:endParaRPr lang="en-US" dirty="0" smtClean="0"/>
          </a:p>
          <a:p>
            <a:pPr lvl="1"/>
            <a:r>
              <a:rPr lang="en-US" dirty="0" smtClean="0"/>
              <a:t>The verification of jets was crucial for the quark theory</a:t>
            </a:r>
          </a:p>
          <a:p>
            <a:pPr lvl="1"/>
            <a:endParaRPr lang="en-US" dirty="0" smtClean="0"/>
          </a:p>
        </p:txBody>
      </p:sp>
      <p:pic>
        <p:nvPicPr>
          <p:cNvPr id="11" name="Picture 10"/>
          <p:cNvPicPr>
            <a:picLocks noChangeAspect="1"/>
          </p:cNvPicPr>
          <p:nvPr/>
        </p:nvPicPr>
        <p:blipFill>
          <a:blip r:embed="rId2"/>
          <a:stretch>
            <a:fillRect/>
          </a:stretch>
        </p:blipFill>
        <p:spPr>
          <a:xfrm>
            <a:off x="5604447" y="3072465"/>
            <a:ext cx="3141885" cy="2204009"/>
          </a:xfrm>
          <a:prstGeom prst="rect">
            <a:avLst/>
          </a:prstGeom>
        </p:spPr>
      </p:pic>
      <p:sp>
        <p:nvSpPr>
          <p:cNvPr id="12" name="TextBox 11"/>
          <p:cNvSpPr txBox="1"/>
          <p:nvPr/>
        </p:nvSpPr>
        <p:spPr>
          <a:xfrm>
            <a:off x="5303207" y="5060139"/>
            <a:ext cx="3758277" cy="923330"/>
          </a:xfrm>
          <a:prstGeom prst="rect">
            <a:avLst/>
          </a:prstGeom>
          <a:noFill/>
        </p:spPr>
        <p:txBody>
          <a:bodyPr wrap="square" rtlCol="0">
            <a:spAutoFit/>
          </a:bodyPr>
          <a:lstStyle/>
          <a:p>
            <a:r>
              <a:rPr lang="en-US" i="1" dirty="0" smtClean="0"/>
              <a:t>Photon produced at rest by colliding electron and positrons can decay to a pair of quarks (more in a few slides) </a:t>
            </a:r>
            <a:endParaRPr lang="en-US" i="1" dirty="0"/>
          </a:p>
        </p:txBody>
      </p:sp>
      <p:pic>
        <p:nvPicPr>
          <p:cNvPr id="13" name="Picture 12"/>
          <p:cNvPicPr>
            <a:picLocks noChangeAspect="1"/>
          </p:cNvPicPr>
          <p:nvPr/>
        </p:nvPicPr>
        <p:blipFill>
          <a:blip r:embed="rId3"/>
          <a:stretch>
            <a:fillRect/>
          </a:stretch>
        </p:blipFill>
        <p:spPr>
          <a:xfrm>
            <a:off x="5475267" y="1026214"/>
            <a:ext cx="3085836" cy="2185801"/>
          </a:xfrm>
          <a:prstGeom prst="rect">
            <a:avLst/>
          </a:prstGeom>
        </p:spPr>
      </p:pic>
    </p:spTree>
    <p:extLst>
      <p:ext uri="{BB962C8B-B14F-4D97-AF65-F5344CB8AC3E}">
        <p14:creationId xmlns:p14="http://schemas.microsoft.com/office/powerpoint/2010/main" val="17903247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Differential 2-jet rate</a:t>
            </a:r>
          </a:p>
        </p:txBody>
      </p:sp>
      <p:sp>
        <p:nvSpPr>
          <p:cNvPr id="3" name="Content Placeholder 2"/>
          <p:cNvSpPr>
            <a:spLocks noGrp="1"/>
          </p:cNvSpPr>
          <p:nvPr>
            <p:ph idx="1"/>
          </p:nvPr>
        </p:nvSpPr>
        <p:spPr>
          <a:xfrm>
            <a:off x="2482425" y="1466042"/>
            <a:ext cx="4456666" cy="520427"/>
          </a:xfrm>
        </p:spPr>
        <p:txBody>
          <a:bodyPr>
            <a:normAutofit fontScale="85000" lnSpcReduction="10000"/>
          </a:bodyPr>
          <a:lstStyle/>
          <a:p>
            <a:pPr marL="118872" indent="0">
              <a:buNone/>
            </a:pPr>
            <a:r>
              <a:rPr lang="en-US" dirty="0" smtClean="0"/>
              <a:t>For </a:t>
            </a:r>
            <a:r>
              <a:rPr lang="en-US" dirty="0" err="1" smtClean="0"/>
              <a:t>hadronic</a:t>
            </a:r>
            <a:r>
              <a:rPr lang="en-US" dirty="0" smtClean="0"/>
              <a:t>  Z decays at LEP</a:t>
            </a:r>
            <a:endParaRPr lang="en-US" dirty="0"/>
          </a:p>
        </p:txBody>
      </p:sp>
      <p:pic>
        <p:nvPicPr>
          <p:cNvPr id="6" name="Picture 5"/>
          <p:cNvPicPr>
            <a:picLocks noChangeAspect="1"/>
          </p:cNvPicPr>
          <p:nvPr/>
        </p:nvPicPr>
        <p:blipFill>
          <a:blip r:embed="rId2"/>
          <a:stretch>
            <a:fillRect/>
          </a:stretch>
        </p:blipFill>
        <p:spPr>
          <a:xfrm>
            <a:off x="2482425" y="2219087"/>
            <a:ext cx="4285499" cy="4364593"/>
          </a:xfrm>
          <a:prstGeom prst="rect">
            <a:avLst/>
          </a:prstGeom>
        </p:spPr>
      </p:pic>
      <p:pic>
        <p:nvPicPr>
          <p:cNvPr id="7" name="Picture 6"/>
          <p:cNvPicPr>
            <a:picLocks noChangeAspect="1"/>
          </p:cNvPicPr>
          <p:nvPr/>
        </p:nvPicPr>
        <p:blipFill>
          <a:blip r:embed="rId3"/>
          <a:stretch>
            <a:fillRect/>
          </a:stretch>
        </p:blipFill>
        <p:spPr>
          <a:xfrm>
            <a:off x="1591130" y="4002482"/>
            <a:ext cx="3429419" cy="1798257"/>
          </a:xfrm>
          <a:prstGeom prst="rect">
            <a:avLst/>
          </a:prstGeom>
        </p:spPr>
      </p:pic>
      <p:pic>
        <p:nvPicPr>
          <p:cNvPr id="8" name="Picture 7"/>
          <p:cNvPicPr>
            <a:picLocks noChangeAspect="1"/>
          </p:cNvPicPr>
          <p:nvPr/>
        </p:nvPicPr>
        <p:blipFill>
          <a:blip r:embed="rId4"/>
          <a:stretch>
            <a:fillRect/>
          </a:stretch>
        </p:blipFill>
        <p:spPr>
          <a:xfrm>
            <a:off x="6167677" y="2627075"/>
            <a:ext cx="3156842" cy="3363984"/>
          </a:xfrm>
          <a:prstGeom prst="rect">
            <a:avLst/>
          </a:prstGeom>
        </p:spPr>
      </p:pic>
      <p:sp>
        <p:nvSpPr>
          <p:cNvPr id="9" name="TextBox 8"/>
          <p:cNvSpPr txBox="1"/>
          <p:nvPr/>
        </p:nvSpPr>
        <p:spPr>
          <a:xfrm>
            <a:off x="334211" y="3513403"/>
            <a:ext cx="1573944" cy="369332"/>
          </a:xfrm>
          <a:prstGeom prst="rect">
            <a:avLst/>
          </a:prstGeom>
          <a:noFill/>
        </p:spPr>
        <p:txBody>
          <a:bodyPr wrap="none" rtlCol="0">
            <a:spAutoFit/>
          </a:bodyPr>
          <a:lstStyle/>
          <a:p>
            <a:r>
              <a:rPr lang="en-US" dirty="0" smtClean="0"/>
              <a:t>Well described</a:t>
            </a:r>
            <a:endParaRPr lang="en-US" dirty="0"/>
          </a:p>
        </p:txBody>
      </p:sp>
    </p:spTree>
    <p:extLst>
      <p:ext uri="{BB962C8B-B14F-4D97-AF65-F5344CB8AC3E}">
        <p14:creationId xmlns:p14="http://schemas.microsoft.com/office/powerpoint/2010/main" val="1971169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Thrust in Z decay events</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7" name="Picture 6"/>
          <p:cNvPicPr>
            <a:picLocks noChangeAspect="1"/>
          </p:cNvPicPr>
          <p:nvPr/>
        </p:nvPicPr>
        <p:blipFill>
          <a:blip r:embed="rId2"/>
          <a:stretch>
            <a:fillRect/>
          </a:stretch>
        </p:blipFill>
        <p:spPr>
          <a:xfrm>
            <a:off x="0" y="1581867"/>
            <a:ext cx="4557879" cy="3244042"/>
          </a:xfrm>
          <a:prstGeom prst="rect">
            <a:avLst/>
          </a:prstGeom>
        </p:spPr>
      </p:pic>
      <p:pic>
        <p:nvPicPr>
          <p:cNvPr id="8" name="Picture 7"/>
          <p:cNvPicPr>
            <a:picLocks noChangeAspect="1"/>
          </p:cNvPicPr>
          <p:nvPr/>
        </p:nvPicPr>
        <p:blipFill>
          <a:blip r:embed="rId3"/>
          <a:stretch>
            <a:fillRect/>
          </a:stretch>
        </p:blipFill>
        <p:spPr>
          <a:xfrm>
            <a:off x="4641989" y="1654861"/>
            <a:ext cx="4511565" cy="3200245"/>
          </a:xfrm>
          <a:prstGeom prst="rect">
            <a:avLst/>
          </a:prstGeom>
        </p:spPr>
      </p:pic>
      <p:sp>
        <p:nvSpPr>
          <p:cNvPr id="10" name="TextBox 9"/>
          <p:cNvSpPr txBox="1"/>
          <p:nvPr/>
        </p:nvSpPr>
        <p:spPr>
          <a:xfrm>
            <a:off x="1664204" y="4968871"/>
            <a:ext cx="955610" cy="369332"/>
          </a:xfrm>
          <a:prstGeom prst="rect">
            <a:avLst/>
          </a:prstGeom>
          <a:noFill/>
        </p:spPr>
        <p:txBody>
          <a:bodyPr wrap="none" rtlCol="0">
            <a:spAutoFit/>
          </a:bodyPr>
          <a:lstStyle/>
          <a:p>
            <a:r>
              <a:rPr lang="en-US" dirty="0" smtClean="0"/>
              <a:t>Thrust 1</a:t>
            </a:r>
            <a:endParaRPr lang="en-US" dirty="0"/>
          </a:p>
        </p:txBody>
      </p:sp>
      <p:sp>
        <p:nvSpPr>
          <p:cNvPr id="11" name="TextBox 10"/>
          <p:cNvSpPr txBox="1"/>
          <p:nvPr/>
        </p:nvSpPr>
        <p:spPr>
          <a:xfrm>
            <a:off x="6312875" y="4936605"/>
            <a:ext cx="1136962" cy="369332"/>
          </a:xfrm>
          <a:prstGeom prst="rect">
            <a:avLst/>
          </a:prstGeom>
          <a:noFill/>
        </p:spPr>
        <p:txBody>
          <a:bodyPr wrap="none" rtlCol="0">
            <a:spAutoFit/>
          </a:bodyPr>
          <a:lstStyle/>
          <a:p>
            <a:r>
              <a:rPr lang="en-US" dirty="0" smtClean="0"/>
              <a:t>Thrust 1/2</a:t>
            </a:r>
            <a:endParaRPr lang="en-US" dirty="0"/>
          </a:p>
        </p:txBody>
      </p:sp>
    </p:spTree>
    <p:extLst>
      <p:ext uri="{BB962C8B-B14F-4D97-AF65-F5344CB8AC3E}">
        <p14:creationId xmlns:p14="http://schemas.microsoft.com/office/powerpoint/2010/main" val="3303880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Thrust in differential 2-jet cross section</a:t>
            </a:r>
            <a:endParaRPr lang="en-US" dirty="0"/>
          </a:p>
        </p:txBody>
      </p:sp>
      <p:sp>
        <p:nvSpPr>
          <p:cNvPr id="3" name="Content Placeholder 2"/>
          <p:cNvSpPr>
            <a:spLocks noGrp="1"/>
          </p:cNvSpPr>
          <p:nvPr>
            <p:ph idx="1"/>
          </p:nvPr>
        </p:nvSpPr>
        <p:spPr>
          <a:xfrm>
            <a:off x="6229684" y="5494420"/>
            <a:ext cx="2914316" cy="1096481"/>
          </a:xfrm>
        </p:spPr>
        <p:txBody>
          <a:bodyPr>
            <a:noAutofit/>
          </a:bodyPr>
          <a:lstStyle/>
          <a:p>
            <a:pPr marL="118872" indent="0">
              <a:buNone/>
            </a:pPr>
            <a:r>
              <a:rPr lang="en-US" sz="1600" dirty="0" smtClean="0"/>
              <a:t>Hadronization </a:t>
            </a:r>
            <a:r>
              <a:rPr lang="en-US" sz="1600" dirty="0"/>
              <a:t>Corrections from phenomenological models (string, cluster)</a:t>
            </a:r>
            <a:r>
              <a:rPr lang="en-US" sz="1600" dirty="0" smtClean="0"/>
              <a:t>, implemented </a:t>
            </a:r>
            <a:r>
              <a:rPr lang="en-US" sz="1600" dirty="0"/>
              <a:t>in Monte Carlo </a:t>
            </a:r>
            <a:r>
              <a:rPr lang="en-US" sz="1600" dirty="0" smtClean="0"/>
              <a:t>programs</a:t>
            </a:r>
            <a:endParaRPr lang="en-US" sz="1600" dirty="0"/>
          </a:p>
        </p:txBody>
      </p:sp>
      <p:pic>
        <p:nvPicPr>
          <p:cNvPr id="6" name="Picture 5"/>
          <p:cNvPicPr>
            <a:picLocks noChangeAspect="1"/>
          </p:cNvPicPr>
          <p:nvPr/>
        </p:nvPicPr>
        <p:blipFill>
          <a:blip r:embed="rId2"/>
          <a:stretch>
            <a:fillRect/>
          </a:stretch>
        </p:blipFill>
        <p:spPr>
          <a:xfrm>
            <a:off x="1715491" y="1777508"/>
            <a:ext cx="4626239" cy="4711910"/>
          </a:xfrm>
          <a:prstGeom prst="rect">
            <a:avLst/>
          </a:prstGeom>
        </p:spPr>
      </p:pic>
      <p:pic>
        <p:nvPicPr>
          <p:cNvPr id="7" name="Picture 6"/>
          <p:cNvPicPr>
            <a:picLocks noChangeAspect="1"/>
          </p:cNvPicPr>
          <p:nvPr/>
        </p:nvPicPr>
        <p:blipFill>
          <a:blip r:embed="rId3"/>
          <a:stretch>
            <a:fillRect/>
          </a:stretch>
        </p:blipFill>
        <p:spPr>
          <a:xfrm>
            <a:off x="715714" y="3817728"/>
            <a:ext cx="3429419" cy="1798257"/>
          </a:xfrm>
          <a:prstGeom prst="rect">
            <a:avLst/>
          </a:prstGeom>
        </p:spPr>
      </p:pic>
      <p:pic>
        <p:nvPicPr>
          <p:cNvPr id="8" name="Picture 7"/>
          <p:cNvPicPr>
            <a:picLocks noChangeAspect="1"/>
          </p:cNvPicPr>
          <p:nvPr/>
        </p:nvPicPr>
        <p:blipFill>
          <a:blip r:embed="rId4"/>
          <a:stretch>
            <a:fillRect/>
          </a:stretch>
        </p:blipFill>
        <p:spPr>
          <a:xfrm>
            <a:off x="5093154" y="2024738"/>
            <a:ext cx="3156842" cy="3363984"/>
          </a:xfrm>
          <a:prstGeom prst="rect">
            <a:avLst/>
          </a:prstGeom>
        </p:spPr>
      </p:pic>
      <p:sp>
        <p:nvSpPr>
          <p:cNvPr id="9" name="TextBox 8"/>
          <p:cNvSpPr txBox="1"/>
          <p:nvPr/>
        </p:nvSpPr>
        <p:spPr>
          <a:xfrm>
            <a:off x="6831996" y="1446852"/>
            <a:ext cx="288135"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3459793" y="1408176"/>
            <a:ext cx="469487" cy="369332"/>
          </a:xfrm>
          <a:prstGeom prst="rect">
            <a:avLst/>
          </a:prstGeom>
          <a:noFill/>
        </p:spPr>
        <p:txBody>
          <a:bodyPr wrap="none" rtlCol="0">
            <a:spAutoFit/>
          </a:bodyPr>
          <a:lstStyle/>
          <a:p>
            <a:r>
              <a:rPr lang="en-US" dirty="0" smtClean="0"/>
              <a:t>1/2</a:t>
            </a:r>
            <a:endParaRPr lang="en-US" dirty="0"/>
          </a:p>
        </p:txBody>
      </p:sp>
    </p:spTree>
    <p:extLst>
      <p:ext uri="{BB962C8B-B14F-4D97-AF65-F5344CB8AC3E}">
        <p14:creationId xmlns:p14="http://schemas.microsoft.com/office/powerpoint/2010/main" val="2116267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Perturbative</a:t>
            </a:r>
            <a:r>
              <a:rPr lang="en-US" dirty="0" smtClean="0"/>
              <a:t> calculations</a:t>
            </a:r>
            <a:endParaRPr lang="en-US" dirty="0"/>
          </a:p>
        </p:txBody>
      </p:sp>
      <p:sp>
        <p:nvSpPr>
          <p:cNvPr id="3" name="Content Placeholder 2"/>
          <p:cNvSpPr>
            <a:spLocks noGrp="1"/>
          </p:cNvSpPr>
          <p:nvPr>
            <p:ph idx="1"/>
          </p:nvPr>
        </p:nvSpPr>
        <p:spPr>
          <a:xfrm>
            <a:off x="156392" y="1581866"/>
            <a:ext cx="6299975" cy="4957254"/>
          </a:xfrm>
        </p:spPr>
        <p:txBody>
          <a:bodyPr>
            <a:normAutofit fontScale="70000" lnSpcReduction="20000"/>
          </a:bodyPr>
          <a:lstStyle/>
          <a:p>
            <a:r>
              <a:rPr lang="en-US" dirty="0" smtClean="0">
                <a:solidFill>
                  <a:srgbClr val="FF0000"/>
                </a:solidFill>
              </a:rPr>
              <a:t>NLO</a:t>
            </a:r>
            <a:r>
              <a:rPr lang="en-US" dirty="0" smtClean="0"/>
              <a:t>: α</a:t>
            </a:r>
            <a:r>
              <a:rPr lang="en-US" baseline="30000" dirty="0" smtClean="0"/>
              <a:t>2 </a:t>
            </a:r>
            <a:r>
              <a:rPr lang="en-US" dirty="0" smtClean="0"/>
              <a:t>(1980-1990’s)</a:t>
            </a:r>
          </a:p>
          <a:p>
            <a:pPr lvl="1"/>
            <a:r>
              <a:rPr lang="en-US" dirty="0" smtClean="0"/>
              <a:t>2-loop corrections to </a:t>
            </a:r>
            <a:r>
              <a:rPr lang="en-US" dirty="0" err="1" smtClean="0"/>
              <a:t>e</a:t>
            </a:r>
            <a:r>
              <a:rPr lang="en-US" baseline="30000" dirty="0" err="1" smtClean="0"/>
              <a:t>+</a:t>
            </a:r>
            <a:r>
              <a:rPr lang="en-US" dirty="0" err="1" smtClean="0"/>
              <a:t>e</a:t>
            </a:r>
            <a:r>
              <a:rPr lang="en-US" baseline="30000" dirty="0" smtClean="0"/>
              <a:t>-</a:t>
            </a:r>
            <a:r>
              <a:rPr lang="en-US" dirty="0" smtClean="0"/>
              <a:t> to 2 jets</a:t>
            </a:r>
          </a:p>
          <a:p>
            <a:endParaRPr lang="en-US" dirty="0" smtClean="0"/>
          </a:p>
          <a:p>
            <a:r>
              <a:rPr lang="en-US" dirty="0" smtClean="0">
                <a:solidFill>
                  <a:srgbClr val="FF0000"/>
                </a:solidFill>
              </a:rPr>
              <a:t>NLLA</a:t>
            </a:r>
            <a:r>
              <a:rPr lang="en-US" dirty="0" smtClean="0"/>
              <a:t>: Next-to-leading-log-approximation (1990’s) </a:t>
            </a:r>
          </a:p>
          <a:p>
            <a:pPr lvl="1"/>
            <a:r>
              <a:rPr lang="en-US" dirty="0" smtClean="0"/>
              <a:t>Summation of collinear terms to all orders in </a:t>
            </a:r>
            <a:r>
              <a:rPr lang="en-US" dirty="0"/>
              <a:t>α</a:t>
            </a:r>
            <a:r>
              <a:rPr lang="en-US" dirty="0" smtClean="0"/>
              <a:t> </a:t>
            </a:r>
          </a:p>
          <a:p>
            <a:endParaRPr lang="en-US" dirty="0" smtClean="0"/>
          </a:p>
          <a:p>
            <a:r>
              <a:rPr lang="en-US" dirty="0" smtClean="0">
                <a:solidFill>
                  <a:srgbClr val="FF0000"/>
                </a:solidFill>
              </a:rPr>
              <a:t>NLO+NLLA</a:t>
            </a:r>
            <a:r>
              <a:rPr lang="en-US" dirty="0" smtClean="0"/>
              <a:t>: the standard at the end of LEP data-taking (2000)</a:t>
            </a:r>
          </a:p>
          <a:p>
            <a:endParaRPr lang="en-US" dirty="0" smtClean="0"/>
          </a:p>
          <a:p>
            <a:r>
              <a:rPr lang="en-US" dirty="0" smtClean="0">
                <a:solidFill>
                  <a:srgbClr val="FF0000"/>
                </a:solidFill>
              </a:rPr>
              <a:t>NNLO</a:t>
            </a:r>
            <a:r>
              <a:rPr lang="en-US" dirty="0" smtClean="0"/>
              <a:t>: α</a:t>
            </a:r>
            <a:r>
              <a:rPr lang="en-US" baseline="30000" dirty="0" smtClean="0"/>
              <a:t>3</a:t>
            </a:r>
            <a:r>
              <a:rPr lang="en-US" dirty="0" smtClean="0"/>
              <a:t>  </a:t>
            </a:r>
          </a:p>
          <a:p>
            <a:pPr lvl="1"/>
            <a:r>
              <a:rPr lang="en-US" dirty="0" smtClean="0"/>
              <a:t>3-loop corrections </a:t>
            </a:r>
          </a:p>
          <a:p>
            <a:pPr lvl="1"/>
            <a:r>
              <a:rPr lang="en-US" dirty="0" smtClean="0"/>
              <a:t>Total </a:t>
            </a:r>
            <a:r>
              <a:rPr lang="en-US" dirty="0" err="1" smtClean="0"/>
              <a:t>e</a:t>
            </a:r>
            <a:r>
              <a:rPr lang="en-US" baseline="30000" dirty="0" err="1" smtClean="0"/>
              <a:t>+</a:t>
            </a:r>
            <a:r>
              <a:rPr lang="en-US" dirty="0" err="1" smtClean="0"/>
              <a:t>e</a:t>
            </a:r>
            <a:r>
              <a:rPr lang="en-US" baseline="30000" dirty="0" smtClean="0"/>
              <a:t>-</a:t>
            </a:r>
            <a:r>
              <a:rPr lang="en-US" dirty="0" smtClean="0"/>
              <a:t> to hadrons cross section (1990’s) </a:t>
            </a:r>
          </a:p>
          <a:p>
            <a:pPr lvl="1"/>
            <a:r>
              <a:rPr lang="en-US" dirty="0" smtClean="0"/>
              <a:t>Events shapes (thrust, etc.) </a:t>
            </a:r>
          </a:p>
          <a:p>
            <a:pPr lvl="1"/>
            <a:r>
              <a:rPr lang="en-US" dirty="0" smtClean="0"/>
              <a:t>Current state of the art NNLO + matched NLLA (2008…)</a:t>
            </a:r>
            <a:endParaRPr lang="en-US" dirty="0"/>
          </a:p>
        </p:txBody>
      </p:sp>
      <p:pic>
        <p:nvPicPr>
          <p:cNvPr id="8" name="Picture 7"/>
          <p:cNvPicPr>
            <a:picLocks noChangeAspect="1"/>
          </p:cNvPicPr>
          <p:nvPr/>
        </p:nvPicPr>
        <p:blipFill>
          <a:blip r:embed="rId2"/>
          <a:stretch>
            <a:fillRect/>
          </a:stretch>
        </p:blipFill>
        <p:spPr>
          <a:xfrm>
            <a:off x="6456367" y="1910480"/>
            <a:ext cx="2386408" cy="1375571"/>
          </a:xfrm>
          <a:prstGeom prst="rect">
            <a:avLst/>
          </a:prstGeom>
        </p:spPr>
      </p:pic>
      <p:pic>
        <p:nvPicPr>
          <p:cNvPr id="9" name="Picture 8"/>
          <p:cNvPicPr>
            <a:picLocks noChangeAspect="1"/>
          </p:cNvPicPr>
          <p:nvPr/>
        </p:nvPicPr>
        <p:blipFill>
          <a:blip r:embed="rId3"/>
          <a:stretch>
            <a:fillRect/>
          </a:stretch>
        </p:blipFill>
        <p:spPr>
          <a:xfrm>
            <a:off x="6456367" y="4112154"/>
            <a:ext cx="2440117" cy="1304030"/>
          </a:xfrm>
          <a:prstGeom prst="rect">
            <a:avLst/>
          </a:prstGeom>
        </p:spPr>
      </p:pic>
    </p:spTree>
    <p:extLst>
      <p:ext uri="{BB962C8B-B14F-4D97-AF65-F5344CB8AC3E}">
        <p14:creationId xmlns:p14="http://schemas.microsoft.com/office/powerpoint/2010/main" val="343489073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564" y="117850"/>
            <a:ext cx="8673696" cy="786917"/>
          </a:xfrm>
        </p:spPr>
        <p:txBody>
          <a:bodyPr/>
          <a:lstStyle/>
          <a:p>
            <a:r>
              <a:rPr lang="en-US" dirty="0" smtClean="0"/>
              <a:t>Tuesday lectures</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69257783"/>
              </p:ext>
            </p:extLst>
          </p:nvPr>
        </p:nvGraphicFramePr>
        <p:xfrm>
          <a:off x="170494" y="1154564"/>
          <a:ext cx="4385234" cy="4119879"/>
        </p:xfrm>
        <a:graphic>
          <a:graphicData uri="http://schemas.openxmlformats.org/drawingml/2006/table">
            <a:tbl>
              <a:tblPr firstRow="1" bandRow="1">
                <a:tableStyleId>{5C22544A-7EE6-4342-B048-85BDC9FD1C3A}</a:tableStyleId>
              </a:tblPr>
              <a:tblGrid>
                <a:gridCol w="786260"/>
                <a:gridCol w="2783208"/>
                <a:gridCol w="815766"/>
              </a:tblGrid>
              <a:tr h="370840">
                <a:tc>
                  <a:txBody>
                    <a:bodyPr/>
                    <a:lstStyle/>
                    <a:p>
                      <a:r>
                        <a:rPr lang="en-US" sz="1400" dirty="0" smtClean="0"/>
                        <a:t>Date</a:t>
                      </a:r>
                      <a:endParaRPr lang="en-US" sz="1400" dirty="0"/>
                    </a:p>
                  </a:txBody>
                  <a:tcPr/>
                </a:tc>
                <a:tc>
                  <a:txBody>
                    <a:bodyPr/>
                    <a:lstStyle/>
                    <a:p>
                      <a:r>
                        <a:rPr lang="en-US" sz="1400" dirty="0" smtClean="0"/>
                        <a:t>Topic</a:t>
                      </a:r>
                      <a:endParaRPr lang="en-US" sz="1400" dirty="0"/>
                    </a:p>
                  </a:txBody>
                  <a:tcPr/>
                </a:tc>
                <a:tc>
                  <a:txBody>
                    <a:bodyPr/>
                    <a:lstStyle/>
                    <a:p>
                      <a:r>
                        <a:rPr lang="en-US" sz="1400" dirty="0" smtClean="0"/>
                        <a:t>Student</a:t>
                      </a:r>
                      <a:endParaRPr lang="en-US" sz="1400" dirty="0"/>
                    </a:p>
                  </a:txBody>
                  <a:tcPr/>
                </a:tc>
              </a:tr>
              <a:tr h="370840">
                <a:tc>
                  <a:txBody>
                    <a:bodyPr/>
                    <a:lstStyle/>
                    <a:p>
                      <a:r>
                        <a:rPr lang="en-US" sz="1400" dirty="0" smtClean="0"/>
                        <a:t>Sept 27</a:t>
                      </a:r>
                      <a:endParaRPr lang="en-US" sz="1400" dirty="0"/>
                    </a:p>
                  </a:txBody>
                  <a:tcPr/>
                </a:tc>
                <a:tc>
                  <a:txBody>
                    <a:bodyPr/>
                    <a:lstStyle/>
                    <a:p>
                      <a:pPr marL="342900" indent="-342900">
                        <a:buFont typeface="+mj-lt"/>
                        <a:buAutoNum type="arabicPeriod"/>
                      </a:pPr>
                      <a:r>
                        <a:rPr lang="en-US" sz="1400" dirty="0" smtClean="0"/>
                        <a:t>Positron (p9)</a:t>
                      </a:r>
                    </a:p>
                    <a:p>
                      <a:pPr marL="342900" indent="-342900">
                        <a:buFont typeface="+mj-lt"/>
                        <a:buAutoNum type="arabicPeriod"/>
                      </a:pPr>
                      <a:r>
                        <a:rPr lang="en-US" sz="1400" dirty="0" smtClean="0"/>
                        <a:t>Muon (p29)</a:t>
                      </a:r>
                    </a:p>
                    <a:p>
                      <a:pPr marL="342900" indent="-342900">
                        <a:buFont typeface="+mj-lt"/>
                        <a:buAutoNum type="arabicPeriod"/>
                      </a:pPr>
                      <a:r>
                        <a:rPr lang="en-US" sz="1400" dirty="0" smtClean="0"/>
                        <a:t>Pion (p34)</a:t>
                      </a:r>
                      <a:endParaRPr lang="en-US" sz="1400" dirty="0"/>
                    </a:p>
                  </a:txBody>
                  <a:tcPr/>
                </a:tc>
                <a:tc>
                  <a:txBody>
                    <a:bodyPr/>
                    <a:lstStyle/>
                    <a:p>
                      <a:r>
                        <a:rPr lang="en-US" sz="1400" dirty="0" err="1" smtClean="0"/>
                        <a:t>Nici</a:t>
                      </a:r>
                      <a:endParaRPr lang="en-US" sz="1400" dirty="0" smtClean="0"/>
                    </a:p>
                    <a:p>
                      <a:r>
                        <a:rPr lang="en-US" sz="1400" dirty="0" smtClean="0"/>
                        <a:t>Alex</a:t>
                      </a:r>
                    </a:p>
                    <a:p>
                      <a:r>
                        <a:rPr lang="en-US" sz="1400" dirty="0" smtClean="0"/>
                        <a:t>Kevin</a:t>
                      </a:r>
                      <a:endParaRPr lang="en-US" sz="1400" dirty="0"/>
                    </a:p>
                  </a:txBody>
                  <a:tcPr/>
                </a:tc>
              </a:tr>
              <a:tr h="370840">
                <a:tc>
                  <a:txBody>
                    <a:bodyPr/>
                    <a:lstStyle/>
                    <a:p>
                      <a:r>
                        <a:rPr lang="en-US" sz="1400" dirty="0" smtClean="0"/>
                        <a:t>Oct 4</a:t>
                      </a:r>
                      <a:endParaRPr lang="en-US" sz="1400" dirty="0"/>
                    </a:p>
                  </a:txBody>
                  <a:tcPr/>
                </a:tc>
                <a:tc>
                  <a:txBody>
                    <a:bodyPr/>
                    <a:lstStyle/>
                    <a:p>
                      <a:pPr marL="342900" indent="-342900">
                        <a:buFont typeface="+mj-lt"/>
                        <a:buAutoNum type="arabicPeriod"/>
                      </a:pPr>
                      <a:r>
                        <a:rPr lang="en-US" sz="1400" dirty="0" smtClean="0"/>
                        <a:t>Unstable particles (p65</a:t>
                      </a:r>
                      <a:r>
                        <a:rPr lang="en-US" sz="1400" baseline="0" dirty="0" smtClean="0"/>
                        <a:t> or</a:t>
                      </a:r>
                      <a:r>
                        <a:rPr lang="en-US" sz="1400" dirty="0" smtClean="0"/>
                        <a:t> p71)</a:t>
                      </a:r>
                    </a:p>
                    <a:p>
                      <a:pPr marL="342900" indent="-342900">
                        <a:buFont typeface="+mj-lt"/>
                        <a:buAutoNum type="arabicPeriod"/>
                      </a:pPr>
                      <a:r>
                        <a:rPr lang="en-US" sz="1400" dirty="0" smtClean="0"/>
                        <a:t>Anti-p</a:t>
                      </a:r>
                      <a:r>
                        <a:rPr lang="en-US" sz="1400" baseline="0" dirty="0" smtClean="0"/>
                        <a:t> (p87) or Anti-n (p94)</a:t>
                      </a:r>
                      <a:endParaRPr lang="en-US" sz="1400" dirty="0" smtClean="0"/>
                    </a:p>
                  </a:txBody>
                  <a:tcPr/>
                </a:tc>
                <a:tc>
                  <a:txBody>
                    <a:bodyPr/>
                    <a:lstStyle/>
                    <a:p>
                      <a:r>
                        <a:rPr lang="en-US" sz="1400" dirty="0" smtClean="0"/>
                        <a:t>Lukas</a:t>
                      </a:r>
                    </a:p>
                    <a:p>
                      <a:r>
                        <a:rPr lang="en-US" sz="1400" dirty="0" smtClean="0"/>
                        <a:t>Oliver</a:t>
                      </a:r>
                    </a:p>
                  </a:txBody>
                  <a:tcPr/>
                </a:tc>
              </a:tr>
              <a:tr h="370840">
                <a:tc>
                  <a:txBody>
                    <a:bodyPr/>
                    <a:lstStyle/>
                    <a:p>
                      <a:r>
                        <a:rPr lang="en-US" sz="1400" dirty="0" smtClean="0"/>
                        <a:t>Oct 11</a:t>
                      </a:r>
                      <a:endParaRPr lang="en-US" sz="1400" dirty="0"/>
                    </a:p>
                  </a:txBody>
                  <a:tcPr/>
                </a:tc>
                <a:tc>
                  <a:txBody>
                    <a:bodyPr/>
                    <a:lstStyle/>
                    <a:p>
                      <a:pPr marL="342900" indent="-342900">
                        <a:buFont typeface="+mj-lt"/>
                        <a:buAutoNum type="arabicPeriod"/>
                      </a:pPr>
                      <a:r>
                        <a:rPr lang="en-US" sz="1400" dirty="0" smtClean="0"/>
                        <a:t>Omega-(p144)</a:t>
                      </a:r>
                    </a:p>
                    <a:p>
                      <a:pPr marL="342900" indent="-342900">
                        <a:buFont typeface="+mj-lt"/>
                        <a:buAutoNum type="arabicPeriod"/>
                      </a:pPr>
                      <a:r>
                        <a:rPr lang="en-US" sz="1400" dirty="0" smtClean="0"/>
                        <a:t>Parity violation in beta (p163)</a:t>
                      </a:r>
                    </a:p>
                    <a:p>
                      <a:pPr marL="342900" indent="-342900">
                        <a:buFont typeface="+mj-lt"/>
                        <a:buAutoNum type="arabicPeriod"/>
                      </a:pPr>
                      <a:r>
                        <a:rPr lang="en-US" sz="1400" dirty="0" smtClean="0"/>
                        <a:t>Parity</a:t>
                      </a:r>
                      <a:r>
                        <a:rPr lang="en-US" sz="1400" baseline="0" dirty="0" smtClean="0"/>
                        <a:t> violation in </a:t>
                      </a:r>
                      <a:r>
                        <a:rPr lang="en-US" sz="1400" baseline="0" dirty="0" err="1" smtClean="0"/>
                        <a:t>pions</a:t>
                      </a:r>
                      <a:r>
                        <a:rPr lang="en-US" sz="1400" baseline="0" dirty="0" smtClean="0"/>
                        <a:t> (165)</a:t>
                      </a:r>
                      <a:endParaRPr lang="en-US" sz="1400" dirty="0"/>
                    </a:p>
                  </a:txBody>
                  <a:tcPr/>
                </a:tc>
                <a:tc>
                  <a:txBody>
                    <a:bodyPr/>
                    <a:lstStyle/>
                    <a:p>
                      <a:r>
                        <a:rPr lang="en-US" sz="1400" dirty="0" smtClean="0"/>
                        <a:t>Magnus</a:t>
                      </a:r>
                    </a:p>
                    <a:p>
                      <a:r>
                        <a:rPr lang="en-US" sz="1400" dirty="0" err="1" smtClean="0"/>
                        <a:t>Nici</a:t>
                      </a:r>
                      <a:endParaRPr lang="en-US" sz="1400" dirty="0" smtClean="0"/>
                    </a:p>
                    <a:p>
                      <a:r>
                        <a:rPr lang="en-US" sz="1400" dirty="0" smtClean="0"/>
                        <a:t>Alex</a:t>
                      </a:r>
                      <a:endParaRPr lang="en-US" sz="1400" dirty="0"/>
                    </a:p>
                  </a:txBody>
                  <a:tcPr/>
                </a:tc>
              </a:tr>
              <a:tr h="370840">
                <a:tc>
                  <a:txBody>
                    <a:bodyPr/>
                    <a:lstStyle/>
                    <a:p>
                      <a:r>
                        <a:rPr lang="en-US" sz="1400" dirty="0" smtClean="0"/>
                        <a:t>Oct 18</a:t>
                      </a:r>
                      <a:endParaRPr lang="en-US" sz="1400" dirty="0"/>
                    </a:p>
                  </a:txBody>
                  <a:tcPr/>
                </a:tc>
                <a:tc>
                  <a:txBody>
                    <a:bodyPr/>
                    <a:lstStyle/>
                    <a:p>
                      <a:pPr marL="342900" indent="-342900">
                        <a:buFont typeface="+mj-lt"/>
                        <a:buAutoNum type="arabicPeriod"/>
                      </a:pPr>
                      <a:r>
                        <a:rPr lang="en-US" sz="1400" dirty="0" smtClean="0"/>
                        <a:t>K-long </a:t>
                      </a:r>
                      <a:r>
                        <a:rPr lang="en-US" sz="1400" baseline="0" dirty="0" smtClean="0"/>
                        <a:t> </a:t>
                      </a:r>
                      <a:r>
                        <a:rPr lang="en-US" sz="1400" dirty="0" smtClean="0"/>
                        <a:t>(p197)</a:t>
                      </a:r>
                    </a:p>
                    <a:p>
                      <a:pPr marL="342900" indent="-342900">
                        <a:buFont typeface="+mj-lt"/>
                        <a:buAutoNum type="arabicPeriod"/>
                      </a:pPr>
                      <a:r>
                        <a:rPr lang="en-US" sz="1400" dirty="0" smtClean="0"/>
                        <a:t>CP violation (p206)</a:t>
                      </a:r>
                      <a:endParaRPr lang="en-US" sz="1400" dirty="0"/>
                    </a:p>
                  </a:txBody>
                  <a:tcPr/>
                </a:tc>
                <a:tc>
                  <a:txBody>
                    <a:bodyPr/>
                    <a:lstStyle/>
                    <a:p>
                      <a:r>
                        <a:rPr lang="en-US" sz="1400" dirty="0" smtClean="0"/>
                        <a:t>Kevin</a:t>
                      </a:r>
                    </a:p>
                    <a:p>
                      <a:r>
                        <a:rPr lang="en-US" sz="1400" smtClean="0"/>
                        <a:t>Lukas</a:t>
                      </a:r>
                      <a:endParaRPr lang="en-US" sz="1400" dirty="0"/>
                    </a:p>
                  </a:txBody>
                  <a:tcPr/>
                </a:tc>
              </a:tr>
              <a:tr h="370840">
                <a:tc>
                  <a:txBody>
                    <a:bodyPr/>
                    <a:lstStyle/>
                    <a:p>
                      <a:r>
                        <a:rPr lang="en-US" sz="1400" dirty="0" smtClean="0"/>
                        <a:t>Oct 25</a:t>
                      </a:r>
                      <a:endParaRPr lang="en-US" sz="1400"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Tau lepton</a:t>
                      </a:r>
                    </a:p>
                    <a:p>
                      <a:pPr marL="342900" indent="-342900">
                        <a:buFont typeface="+mj-lt"/>
                        <a:buAutoNum type="arabicPeriod"/>
                      </a:pPr>
                      <a:r>
                        <a:rPr lang="en-US" sz="1400" dirty="0" smtClean="0"/>
                        <a:t>J and Psi</a:t>
                      </a:r>
                    </a:p>
                    <a:p>
                      <a:pPr marL="342900" indent="-342900">
                        <a:buFont typeface="+mj-lt"/>
                        <a:buAutoNum type="arabicPeriod"/>
                      </a:pPr>
                      <a:r>
                        <a:rPr lang="en-US" sz="1400" dirty="0" smtClean="0"/>
                        <a:t>Charm meson</a:t>
                      </a:r>
                      <a:endParaRPr lang="en-US" sz="1400" dirty="0"/>
                    </a:p>
                  </a:txBody>
                  <a:tcPr/>
                </a:tc>
                <a:tc>
                  <a:txBody>
                    <a:bodyPr/>
                    <a:lstStyle/>
                    <a:p>
                      <a:r>
                        <a:rPr lang="en-US" sz="1400" dirty="0" smtClean="0"/>
                        <a:t>Oliver</a:t>
                      </a:r>
                    </a:p>
                    <a:p>
                      <a:r>
                        <a:rPr lang="en-US" sz="1400" dirty="0" smtClean="0"/>
                        <a:t>Magnus</a:t>
                      </a:r>
                    </a:p>
                    <a:p>
                      <a:r>
                        <a:rPr lang="en-US" sz="1400" dirty="0" err="1" smtClean="0"/>
                        <a:t>Nici</a:t>
                      </a:r>
                      <a:endParaRPr lang="en-US" sz="1400" dirty="0"/>
                    </a:p>
                  </a:txBody>
                  <a:tcPr/>
                </a:tc>
              </a:tr>
              <a:tr h="370840">
                <a:tc>
                  <a:txBody>
                    <a:bodyPr/>
                    <a:lstStyle/>
                    <a:p>
                      <a:r>
                        <a:rPr lang="en-US" sz="1400" dirty="0" smtClean="0"/>
                        <a:t>Nov 2</a:t>
                      </a:r>
                      <a:endParaRPr lang="en-US" sz="1400" dirty="0"/>
                    </a:p>
                  </a:txBody>
                  <a:tcPr/>
                </a:tc>
                <a:tc>
                  <a:txBody>
                    <a:bodyPr/>
                    <a:lstStyle/>
                    <a:p>
                      <a:pPr marL="342900" indent="-342900">
                        <a:buFont typeface="+mj-lt"/>
                        <a:buAutoNum type="arabicPeriod"/>
                      </a:pPr>
                      <a:r>
                        <a:rPr lang="en-US" sz="1400" dirty="0" smtClean="0"/>
                        <a:t>Quarks SLAC</a:t>
                      </a:r>
                    </a:p>
                    <a:p>
                      <a:pPr marL="342900" indent="-342900">
                        <a:buFont typeface="+mj-lt"/>
                        <a:buAutoNum type="arabicPeriod"/>
                      </a:pPr>
                      <a:r>
                        <a:rPr lang="en-US" sz="1400" dirty="0" smtClean="0"/>
                        <a:t>Upsilon</a:t>
                      </a:r>
                    </a:p>
                  </a:txBody>
                  <a:tcPr/>
                </a:tc>
                <a:tc>
                  <a:txBody>
                    <a:bodyPr/>
                    <a:lstStyle/>
                    <a:p>
                      <a:r>
                        <a:rPr lang="en-US" sz="1400" dirty="0" smtClean="0"/>
                        <a:t>Magnus</a:t>
                      </a:r>
                    </a:p>
                    <a:p>
                      <a:r>
                        <a:rPr lang="en-US" sz="1400" dirty="0" smtClean="0"/>
                        <a:t>Lukas</a:t>
                      </a:r>
                      <a:endParaRPr lang="en-US" sz="1400" dirty="0"/>
                    </a:p>
                  </a:txBody>
                  <a:tcPr/>
                </a:tc>
              </a:tr>
            </a:tbl>
          </a:graphicData>
        </a:graphic>
      </p:graphicFrame>
      <p:graphicFrame>
        <p:nvGraphicFramePr>
          <p:cNvPr id="7" name="Content Placeholder 4"/>
          <p:cNvGraphicFramePr>
            <a:graphicFrameLocks noGrp="1"/>
          </p:cNvGraphicFramePr>
          <p:nvPr>
            <p:ph sz="half" idx="1"/>
            <p:extLst>
              <p:ext uri="{D42A27DB-BD31-4B8C-83A1-F6EECF244321}">
                <p14:modId xmlns:p14="http://schemas.microsoft.com/office/powerpoint/2010/main" val="2745076407"/>
              </p:ext>
            </p:extLst>
          </p:nvPr>
        </p:nvGraphicFramePr>
        <p:xfrm>
          <a:off x="4649797" y="1143326"/>
          <a:ext cx="4288462" cy="5344159"/>
        </p:xfrm>
        <a:graphic>
          <a:graphicData uri="http://schemas.openxmlformats.org/drawingml/2006/table">
            <a:tbl>
              <a:tblPr firstRow="1" bandRow="1">
                <a:tableStyleId>{5C22544A-7EE6-4342-B048-85BDC9FD1C3A}</a:tableStyleId>
              </a:tblPr>
              <a:tblGrid>
                <a:gridCol w="959185"/>
                <a:gridCol w="2254535"/>
                <a:gridCol w="1074742"/>
              </a:tblGrid>
              <a:tr h="370840">
                <a:tc>
                  <a:txBody>
                    <a:bodyPr/>
                    <a:lstStyle/>
                    <a:p>
                      <a:r>
                        <a:rPr lang="en-US" sz="1400" dirty="0" smtClean="0"/>
                        <a:t>Date</a:t>
                      </a:r>
                      <a:endParaRPr lang="en-US" sz="1400" dirty="0"/>
                    </a:p>
                  </a:txBody>
                  <a:tcPr/>
                </a:tc>
                <a:tc>
                  <a:txBody>
                    <a:bodyPr/>
                    <a:lstStyle/>
                    <a:p>
                      <a:r>
                        <a:rPr lang="en-US" sz="1400" dirty="0" smtClean="0"/>
                        <a:t>Topic</a:t>
                      </a:r>
                      <a:endParaRPr lang="en-US" sz="1400" dirty="0"/>
                    </a:p>
                  </a:txBody>
                  <a:tcPr/>
                </a:tc>
                <a:tc>
                  <a:txBody>
                    <a:bodyPr/>
                    <a:lstStyle/>
                    <a:p>
                      <a:r>
                        <a:rPr lang="en-US" sz="1400" dirty="0" smtClean="0"/>
                        <a:t>Student</a:t>
                      </a:r>
                      <a:endParaRPr lang="en-US" sz="1400" dirty="0"/>
                    </a:p>
                  </a:txBody>
                  <a:tcPr/>
                </a:tc>
              </a:tr>
              <a:tr h="370840">
                <a:tc>
                  <a:txBody>
                    <a:bodyPr/>
                    <a:lstStyle/>
                    <a:p>
                      <a:r>
                        <a:rPr lang="en-US" sz="1400" dirty="0" smtClean="0"/>
                        <a:t>Nov 8</a:t>
                      </a:r>
                      <a:endParaRPr lang="en-US" sz="1400"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Jets UA2</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Gluons TASSO</a:t>
                      </a:r>
                    </a:p>
                  </a:txBody>
                  <a:tcPr/>
                </a:tc>
                <a:tc>
                  <a:txBody>
                    <a:bodyPr/>
                    <a:lstStyle/>
                    <a:p>
                      <a:r>
                        <a:rPr lang="en-US" sz="1400" dirty="0" smtClean="0"/>
                        <a:t>Alex</a:t>
                      </a:r>
                    </a:p>
                    <a:p>
                      <a:r>
                        <a:rPr lang="en-US" sz="1400" dirty="0" smtClean="0"/>
                        <a:t>Kevin</a:t>
                      </a:r>
                      <a:endParaRPr lang="en-US" sz="1400" dirty="0"/>
                    </a:p>
                  </a:txBody>
                  <a:tcPr/>
                </a:tc>
              </a:tr>
              <a:tr h="370840">
                <a:tc>
                  <a:txBody>
                    <a:bodyPr/>
                    <a:lstStyle/>
                    <a:p>
                      <a:r>
                        <a:rPr lang="en-US" sz="1400" dirty="0" smtClean="0"/>
                        <a:t>Nov 15</a:t>
                      </a:r>
                      <a:endParaRPr lang="en-US" sz="1400"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CLEO</a:t>
                      </a:r>
                      <a:r>
                        <a:rPr lang="en-US" sz="1400" baseline="0" dirty="0" smtClean="0"/>
                        <a:t> b</a:t>
                      </a:r>
                    </a:p>
                    <a:p>
                      <a:pPr marL="342900" indent="-342900">
                        <a:buFont typeface="+mj-lt"/>
                        <a:buAutoNum type="arabicPeriod"/>
                      </a:pPr>
                      <a:r>
                        <a:rPr lang="en-US" sz="1400" dirty="0" smtClean="0"/>
                        <a:t>Neutral</a:t>
                      </a:r>
                      <a:r>
                        <a:rPr lang="en-US" sz="1400" baseline="0" dirty="0" smtClean="0"/>
                        <a:t> currents </a:t>
                      </a:r>
                    </a:p>
                    <a:p>
                      <a:pPr marL="342900" indent="-342900">
                        <a:buFont typeface="+mj-lt"/>
                        <a:buAutoNum type="arabicPeriod"/>
                      </a:pPr>
                      <a:r>
                        <a:rPr lang="en-US" sz="1400" baseline="0" dirty="0" smtClean="0"/>
                        <a:t>Discovery of the W boson</a:t>
                      </a:r>
                    </a:p>
                    <a:p>
                      <a:pPr marL="342900" indent="-342900">
                        <a:buFont typeface="+mj-lt"/>
                        <a:buAutoNum type="arabicPeriod"/>
                      </a:pPr>
                      <a:r>
                        <a:rPr lang="en-US" sz="1400" baseline="0" dirty="0" smtClean="0"/>
                        <a:t>Neutrino types</a:t>
                      </a:r>
                      <a:endParaRPr lang="en-US" sz="1400" dirty="0"/>
                    </a:p>
                  </a:txBody>
                  <a:tcPr/>
                </a:tc>
                <a:tc>
                  <a:txBody>
                    <a:bodyPr/>
                    <a:lstStyle/>
                    <a:p>
                      <a:endParaRPr lang="en-US" sz="1400" dirty="0"/>
                    </a:p>
                  </a:txBody>
                  <a:tcPr/>
                </a:tc>
              </a:tr>
              <a:tr h="370840">
                <a:tc>
                  <a:txBody>
                    <a:bodyPr/>
                    <a:lstStyle/>
                    <a:p>
                      <a:r>
                        <a:rPr lang="en-US" sz="1400" dirty="0" smtClean="0"/>
                        <a:t>Nov 22</a:t>
                      </a:r>
                      <a:endParaRPr lang="en-US" sz="1400" dirty="0"/>
                    </a:p>
                  </a:txBody>
                  <a:tcPr/>
                </a:tc>
                <a:tc>
                  <a:txBody>
                    <a:bodyPr/>
                    <a:lstStyle/>
                    <a:p>
                      <a:pPr marL="342900" indent="-342900">
                        <a:buFont typeface="+mj-lt"/>
                        <a:buAutoNum type="arabicPeriod"/>
                      </a:pPr>
                      <a:r>
                        <a:rPr lang="en-US" sz="1400" dirty="0" smtClean="0"/>
                        <a:t>Discovery of the top quark</a:t>
                      </a:r>
                    </a:p>
                    <a:p>
                      <a:pPr marL="342900" indent="-342900">
                        <a:buFont typeface="+mj-lt"/>
                        <a:buAutoNum type="arabicPeriod"/>
                      </a:pPr>
                      <a:r>
                        <a:rPr lang="en-US" sz="1400" dirty="0" smtClean="0"/>
                        <a:t>Top</a:t>
                      </a:r>
                      <a:r>
                        <a:rPr lang="en-US" sz="1400" baseline="0" dirty="0" smtClean="0"/>
                        <a:t> quark mass measurement</a:t>
                      </a:r>
                      <a:endParaRPr lang="en-US" sz="1400" dirty="0"/>
                    </a:p>
                  </a:txBody>
                  <a:tcPr/>
                </a:tc>
                <a:tc>
                  <a:txBody>
                    <a:bodyPr/>
                    <a:lstStyle/>
                    <a:p>
                      <a:endParaRPr lang="en-US" sz="1400" dirty="0"/>
                    </a:p>
                  </a:txBody>
                  <a:tcPr/>
                </a:tc>
              </a:tr>
              <a:tr h="370840">
                <a:tc>
                  <a:txBody>
                    <a:bodyPr/>
                    <a:lstStyle/>
                    <a:p>
                      <a:r>
                        <a:rPr lang="en-US" sz="1400" dirty="0" smtClean="0"/>
                        <a:t>Nov 29</a:t>
                      </a:r>
                      <a:endParaRPr lang="en-US" sz="1400" dirty="0"/>
                    </a:p>
                  </a:txBody>
                  <a:tcPr/>
                </a:tc>
                <a:tc>
                  <a:txBody>
                    <a:bodyPr/>
                    <a:lstStyle/>
                    <a:p>
                      <a:pPr marL="342900" indent="-342900">
                        <a:buFont typeface="+mj-lt"/>
                        <a:buAutoNum type="arabicPeriod"/>
                      </a:pPr>
                      <a:r>
                        <a:rPr lang="en-US" sz="1400" dirty="0" smtClean="0"/>
                        <a:t>ARGUS</a:t>
                      </a:r>
                    </a:p>
                    <a:p>
                      <a:pPr marL="342900" indent="-342900">
                        <a:buFont typeface="+mj-lt"/>
                        <a:buAutoNum type="arabicPeriod"/>
                      </a:pPr>
                      <a:r>
                        <a:rPr lang="en-US" sz="1400" dirty="0" smtClean="0"/>
                        <a:t>CDF (or Belle/Babar)</a:t>
                      </a:r>
                      <a:endParaRPr lang="en-US" sz="1400" dirty="0"/>
                    </a:p>
                  </a:txBody>
                  <a:tcPr/>
                </a:tc>
                <a:tc>
                  <a:txBody>
                    <a:bodyPr/>
                    <a:lstStyle/>
                    <a:p>
                      <a:endParaRPr lang="en-US" sz="1400" dirty="0"/>
                    </a:p>
                  </a:txBody>
                  <a:tcPr/>
                </a:tc>
              </a:tr>
              <a:tr h="370840">
                <a:tc>
                  <a:txBody>
                    <a:bodyPr/>
                    <a:lstStyle/>
                    <a:p>
                      <a:r>
                        <a:rPr lang="en-US" sz="1400" dirty="0" smtClean="0"/>
                        <a:t>Dec 6</a:t>
                      </a:r>
                      <a:endParaRPr lang="en-US" sz="1400" dirty="0"/>
                    </a:p>
                  </a:txBody>
                  <a:tcPr/>
                </a:tc>
                <a:tc>
                  <a:txBody>
                    <a:bodyPr/>
                    <a:lstStyle/>
                    <a:p>
                      <a:pPr marL="342900" indent="-342900">
                        <a:buFont typeface="+mj-lt"/>
                        <a:buAutoNum type="arabicPeriod"/>
                      </a:pPr>
                      <a:r>
                        <a:rPr lang="en-US" sz="1400" dirty="0" smtClean="0"/>
                        <a:t>Solar</a:t>
                      </a:r>
                    </a:p>
                    <a:p>
                      <a:pPr marL="342900" indent="-342900">
                        <a:buFont typeface="+mj-lt"/>
                        <a:buAutoNum type="arabicPeriod"/>
                      </a:pPr>
                      <a:r>
                        <a:rPr lang="en-US" sz="1400" dirty="0" smtClean="0"/>
                        <a:t>Atmospheric</a:t>
                      </a:r>
                      <a:endParaRPr lang="en-US" sz="1400" dirty="0"/>
                    </a:p>
                  </a:txBody>
                  <a:tcPr/>
                </a:tc>
                <a:tc>
                  <a:txBody>
                    <a:bodyPr/>
                    <a:lstStyle/>
                    <a:p>
                      <a:endParaRPr lang="en-US" sz="1400" dirty="0"/>
                    </a:p>
                  </a:txBody>
                  <a:tcPr/>
                </a:tc>
              </a:tr>
              <a:tr h="370840">
                <a:tc>
                  <a:txBody>
                    <a:bodyPr/>
                    <a:lstStyle/>
                    <a:p>
                      <a:r>
                        <a:rPr lang="en-US" sz="1400" dirty="0" smtClean="0"/>
                        <a:t>Dec 13</a:t>
                      </a:r>
                      <a:endParaRPr lang="en-US" sz="1400" dirty="0"/>
                    </a:p>
                  </a:txBody>
                  <a:tcPr/>
                </a:tc>
                <a:tc>
                  <a:txBody>
                    <a:bodyPr/>
                    <a:lstStyle/>
                    <a:p>
                      <a:pPr marL="342900" indent="-342900">
                        <a:buFont typeface="+mj-lt"/>
                        <a:buAutoNum type="arabicPeriod"/>
                      </a:pPr>
                      <a:endParaRPr lang="en-US" sz="1400" dirty="0"/>
                    </a:p>
                  </a:txBody>
                  <a:tcPr/>
                </a:tc>
                <a:tc>
                  <a:txBody>
                    <a:bodyPr/>
                    <a:lstStyle/>
                    <a:p>
                      <a:endParaRPr lang="en-US" sz="1400" dirty="0"/>
                    </a:p>
                  </a:txBody>
                  <a:tcPr/>
                </a:tc>
              </a:tr>
              <a:tr h="370840">
                <a:tc>
                  <a:txBody>
                    <a:bodyPr/>
                    <a:lstStyle/>
                    <a:p>
                      <a:r>
                        <a:rPr lang="en-US" sz="1400" dirty="0" smtClean="0"/>
                        <a:t>Dec 20</a:t>
                      </a:r>
                      <a:endParaRPr lang="en-US" sz="1400" dirty="0"/>
                    </a:p>
                  </a:txBody>
                  <a:tcPr/>
                </a:tc>
                <a:tc>
                  <a:txBody>
                    <a:bodyPr/>
                    <a:lstStyle/>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Higgs discovery by ATLAS or CMS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Measurements</a:t>
                      </a:r>
                      <a:r>
                        <a:rPr lang="en-US" sz="1400" baseline="0" dirty="0" smtClean="0"/>
                        <a:t> of Higgs boson properties</a:t>
                      </a:r>
                      <a:endParaRPr lang="en-US" sz="1400" dirty="0"/>
                    </a:p>
                  </a:txBody>
                  <a:tcPr/>
                </a:tc>
                <a:tc>
                  <a:txBody>
                    <a:bodyPr/>
                    <a:lstStyle/>
                    <a:p>
                      <a:endParaRPr lang="en-US" sz="1400" dirty="0"/>
                    </a:p>
                  </a:txBody>
                  <a:tcPr/>
                </a:tc>
              </a:tr>
            </a:tbl>
          </a:graphicData>
        </a:graphic>
      </p:graphicFrame>
      <p:sp>
        <p:nvSpPr>
          <p:cNvPr id="3" name="TextBox 2"/>
          <p:cNvSpPr txBox="1"/>
          <p:nvPr/>
        </p:nvSpPr>
        <p:spPr>
          <a:xfrm>
            <a:off x="1707732" y="6385811"/>
            <a:ext cx="5884130" cy="369332"/>
          </a:xfrm>
          <a:prstGeom prst="rect">
            <a:avLst/>
          </a:prstGeom>
          <a:noFill/>
        </p:spPr>
        <p:txBody>
          <a:bodyPr wrap="none" rtlCol="0">
            <a:spAutoFit/>
          </a:bodyPr>
          <a:lstStyle/>
          <a:p>
            <a:r>
              <a:rPr lang="en-US" dirty="0" smtClean="0"/>
              <a:t>From pages from R. Cahn and G. </a:t>
            </a:r>
            <a:r>
              <a:rPr lang="en-US" dirty="0" err="1" smtClean="0"/>
              <a:t>Goldhaber</a:t>
            </a:r>
            <a:r>
              <a:rPr lang="en-US" dirty="0" smtClean="0"/>
              <a:t> book if available</a:t>
            </a:r>
            <a:endParaRPr lang="en-US" dirty="0"/>
          </a:p>
        </p:txBody>
      </p:sp>
    </p:spTree>
    <p:extLst>
      <p:ext uri="{BB962C8B-B14F-4D97-AF65-F5344CB8AC3E}">
        <p14:creationId xmlns:p14="http://schemas.microsoft.com/office/powerpoint/2010/main" val="133471719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(II) - hadronization</a:t>
            </a:r>
          </a:p>
        </p:txBody>
      </p:sp>
      <p:sp>
        <p:nvSpPr>
          <p:cNvPr id="3" name="Content Placeholder 2"/>
          <p:cNvSpPr>
            <a:spLocks noGrp="1"/>
          </p:cNvSpPr>
          <p:nvPr>
            <p:ph idx="1"/>
          </p:nvPr>
        </p:nvSpPr>
        <p:spPr>
          <a:xfrm>
            <a:off x="156393" y="1105593"/>
            <a:ext cx="5829914" cy="4957254"/>
          </a:xfrm>
        </p:spPr>
        <p:txBody>
          <a:bodyPr>
            <a:normAutofit fontScale="70000" lnSpcReduction="20000"/>
          </a:bodyPr>
          <a:lstStyle/>
          <a:p>
            <a:r>
              <a:rPr lang="en-US" dirty="0" smtClean="0"/>
              <a:t>A more formal explanation</a:t>
            </a:r>
          </a:p>
          <a:p>
            <a:endParaRPr lang="en-US" dirty="0"/>
          </a:p>
          <a:p>
            <a:r>
              <a:rPr lang="en-US" dirty="0" smtClean="0"/>
              <a:t>When a pair of quarks separates, creates a color dipole field</a:t>
            </a:r>
          </a:p>
          <a:p>
            <a:pPr marL="118872" indent="0">
              <a:buNone/>
            </a:pPr>
            <a:endParaRPr lang="en-US" dirty="0"/>
          </a:p>
          <a:p>
            <a:r>
              <a:rPr lang="en-US" dirty="0" smtClean="0"/>
              <a:t>Color </a:t>
            </a:r>
            <a:r>
              <a:rPr lang="en-US" dirty="0"/>
              <a:t>d</a:t>
            </a:r>
            <a:r>
              <a:rPr lang="en-US" dirty="0" smtClean="0"/>
              <a:t>ipole </a:t>
            </a:r>
            <a:r>
              <a:rPr lang="en-US" dirty="0"/>
              <a:t>looks </a:t>
            </a:r>
            <a:r>
              <a:rPr lang="en-US" dirty="0" smtClean="0"/>
              <a:t>different </a:t>
            </a:r>
            <a:r>
              <a:rPr lang="en-US" dirty="0"/>
              <a:t>from </a:t>
            </a:r>
            <a:r>
              <a:rPr lang="en-US" dirty="0" smtClean="0"/>
              <a:t>electric dipole:</a:t>
            </a:r>
          </a:p>
          <a:p>
            <a:pPr lvl="1"/>
            <a:r>
              <a:rPr lang="en-US" dirty="0" smtClean="0"/>
              <a:t>Lines in Coulomb field spread out V(r) ~ 1/r</a:t>
            </a:r>
            <a:endParaRPr lang="en-US" dirty="0"/>
          </a:p>
          <a:p>
            <a:endParaRPr lang="en-US" dirty="0" smtClean="0"/>
          </a:p>
          <a:p>
            <a:r>
              <a:rPr lang="en-US" dirty="0" smtClean="0"/>
              <a:t>Color field lines are squeezed into a tube like region </a:t>
            </a:r>
          </a:p>
          <a:p>
            <a:pPr lvl="1"/>
            <a:r>
              <a:rPr lang="en-US" dirty="0" smtClean="0"/>
              <a:t>Instead </a:t>
            </a:r>
            <a:r>
              <a:rPr lang="en-US" dirty="0"/>
              <a:t>of extending through all space, color dipole </a:t>
            </a:r>
            <a:r>
              <a:rPr lang="en-US" dirty="0" smtClean="0"/>
              <a:t>field flux </a:t>
            </a:r>
            <a:r>
              <a:rPr lang="en-US" dirty="0"/>
              <a:t>tube </a:t>
            </a:r>
            <a:r>
              <a:rPr lang="en-US" dirty="0" smtClean="0"/>
              <a:t>has </a:t>
            </a:r>
            <a:r>
              <a:rPr lang="en-US" dirty="0"/>
              <a:t>limited transverse </a:t>
            </a:r>
            <a:r>
              <a:rPr lang="en-US" dirty="0" smtClean="0"/>
              <a:t>extent</a:t>
            </a:r>
          </a:p>
          <a:p>
            <a:pPr lvl="1"/>
            <a:r>
              <a:rPr lang="en-US" dirty="0" smtClean="0"/>
              <a:t>Lines in color field increase as V(r) ~k r</a:t>
            </a:r>
          </a:p>
          <a:p>
            <a:pPr lvl="2"/>
            <a:r>
              <a:rPr lang="en-US" dirty="0"/>
              <a:t>where k is a property of the QCD </a:t>
            </a:r>
            <a:r>
              <a:rPr lang="en-US" dirty="0" smtClean="0"/>
              <a:t>field </a:t>
            </a:r>
            <a:r>
              <a:rPr lang="en-US" dirty="0"/>
              <a:t>(often </a:t>
            </a:r>
            <a:r>
              <a:rPr lang="en-US" dirty="0" smtClean="0"/>
              <a:t>called the “string </a:t>
            </a:r>
            <a:r>
              <a:rPr lang="en-US" dirty="0"/>
              <a:t>tension"</a:t>
            </a:r>
            <a:r>
              <a:rPr lang="en-US" dirty="0" smtClean="0"/>
              <a:t>)</a:t>
            </a:r>
          </a:p>
          <a:p>
            <a:pPr lvl="2"/>
            <a:r>
              <a:rPr lang="en-US" dirty="0"/>
              <a:t>Experimentally, k = 1 GeV/</a:t>
            </a:r>
            <a:r>
              <a:rPr lang="en-US" dirty="0" err="1"/>
              <a:t>fm</a:t>
            </a:r>
            <a:r>
              <a:rPr lang="en-US" dirty="0"/>
              <a:t> = 0.2 </a:t>
            </a:r>
            <a:r>
              <a:rPr lang="en-US" dirty="0" smtClean="0"/>
              <a:t>GeV</a:t>
            </a:r>
            <a:r>
              <a:rPr lang="en-US" baseline="30000" dirty="0" smtClean="0"/>
              <a:t>-2</a:t>
            </a:r>
          </a:p>
          <a:p>
            <a:pPr marL="457200" lvl="1" indent="0">
              <a:buNone/>
            </a:pPr>
            <a:endParaRPr lang="en-US" dirty="0"/>
          </a:p>
          <a:p>
            <a:pPr lvl="1"/>
            <a:endParaRPr lang="en-US" baseline="30000" dirty="0"/>
          </a:p>
          <a:p>
            <a:pPr marL="118872" indent="0">
              <a:buNone/>
            </a:pPr>
            <a:endParaRPr lang="en-US" dirty="0"/>
          </a:p>
        </p:txBody>
      </p:sp>
      <p:pic>
        <p:nvPicPr>
          <p:cNvPr id="10" name="Picture 9"/>
          <p:cNvPicPr>
            <a:picLocks noChangeAspect="1"/>
          </p:cNvPicPr>
          <p:nvPr/>
        </p:nvPicPr>
        <p:blipFill>
          <a:blip r:embed="rId2"/>
          <a:stretch>
            <a:fillRect/>
          </a:stretch>
        </p:blipFill>
        <p:spPr>
          <a:xfrm>
            <a:off x="6337740" y="1581866"/>
            <a:ext cx="2664212" cy="3103023"/>
          </a:xfrm>
          <a:prstGeom prst="rect">
            <a:avLst/>
          </a:prstGeom>
        </p:spPr>
      </p:pic>
      <p:sp>
        <p:nvSpPr>
          <p:cNvPr id="6" name="TextBox 5"/>
          <p:cNvSpPr txBox="1"/>
          <p:nvPr/>
        </p:nvSpPr>
        <p:spPr>
          <a:xfrm>
            <a:off x="6544355" y="4769634"/>
            <a:ext cx="2457597" cy="1107996"/>
          </a:xfrm>
          <a:prstGeom prst="rect">
            <a:avLst/>
          </a:prstGeom>
          <a:noFill/>
        </p:spPr>
        <p:txBody>
          <a:bodyPr wrap="square" rtlCol="0">
            <a:spAutoFit/>
          </a:bodyPr>
          <a:lstStyle/>
          <a:p>
            <a:r>
              <a:rPr lang="en-US" sz="1600" i="1" dirty="0" smtClean="0"/>
              <a:t>Later we will call this effect “parton shower” or fragmentation </a:t>
            </a:r>
          </a:p>
          <a:p>
            <a:endParaRPr lang="en-US" dirty="0"/>
          </a:p>
        </p:txBody>
      </p:sp>
    </p:spTree>
    <p:extLst>
      <p:ext uri="{BB962C8B-B14F-4D97-AF65-F5344CB8AC3E}">
        <p14:creationId xmlns:p14="http://schemas.microsoft.com/office/powerpoint/2010/main" val="3157879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(II) - hadronization</a:t>
            </a:r>
          </a:p>
        </p:txBody>
      </p:sp>
      <p:sp>
        <p:nvSpPr>
          <p:cNvPr id="3" name="Content Placeholder 2"/>
          <p:cNvSpPr>
            <a:spLocks noGrp="1"/>
          </p:cNvSpPr>
          <p:nvPr>
            <p:ph idx="1"/>
          </p:nvPr>
        </p:nvSpPr>
        <p:spPr>
          <a:xfrm>
            <a:off x="156391" y="1030547"/>
            <a:ext cx="4438177" cy="5231574"/>
          </a:xfrm>
        </p:spPr>
        <p:txBody>
          <a:bodyPr>
            <a:normAutofit fontScale="62500" lnSpcReduction="20000"/>
          </a:bodyPr>
          <a:lstStyle/>
          <a:p>
            <a:r>
              <a:rPr lang="en-US" dirty="0"/>
              <a:t>Lines are stretched until the increasing potential creates another quark pair</a:t>
            </a:r>
          </a:p>
          <a:p>
            <a:pPr lvl="1"/>
            <a:r>
              <a:rPr lang="en-US" dirty="0"/>
              <a:t>This process continues multiple times</a:t>
            </a:r>
          </a:p>
          <a:p>
            <a:pPr lvl="1"/>
            <a:r>
              <a:rPr lang="en-US" dirty="0" smtClean="0"/>
              <a:t>Neighboring </a:t>
            </a:r>
            <a:r>
              <a:rPr lang="en-US" dirty="0" err="1"/>
              <a:t>qq</a:t>
            </a:r>
            <a:r>
              <a:rPr lang="en-US" dirty="0"/>
              <a:t> pairs combine to form hadrons </a:t>
            </a:r>
          </a:p>
          <a:p>
            <a:pPr marL="118872" indent="0">
              <a:buNone/>
            </a:pPr>
            <a:endParaRPr lang="en-US" dirty="0" smtClean="0"/>
          </a:p>
          <a:p>
            <a:r>
              <a:rPr lang="en-US" dirty="0"/>
              <a:t>T</a:t>
            </a:r>
            <a:r>
              <a:rPr lang="en-US" dirty="0" smtClean="0"/>
              <a:t>he production of particles is a random process which can occur anywhere </a:t>
            </a:r>
            <a:r>
              <a:rPr lang="en-US" dirty="0"/>
              <a:t>along the color </a:t>
            </a:r>
            <a:r>
              <a:rPr lang="en-US" dirty="0" smtClean="0"/>
              <a:t>field</a:t>
            </a:r>
          </a:p>
          <a:p>
            <a:endParaRPr lang="en-US" dirty="0"/>
          </a:p>
          <a:p>
            <a:r>
              <a:rPr lang="en-US" dirty="0" smtClean="0"/>
              <a:t>Quantum </a:t>
            </a:r>
            <a:r>
              <a:rPr lang="en-US" dirty="0"/>
              <a:t>numbers are conserved locally in the pair </a:t>
            </a:r>
            <a:r>
              <a:rPr lang="en-US" dirty="0" smtClean="0"/>
              <a:t>production</a:t>
            </a:r>
          </a:p>
          <a:p>
            <a:endParaRPr lang="en-US" dirty="0"/>
          </a:p>
          <a:p>
            <a:r>
              <a:rPr lang="en-US" dirty="0" smtClean="0"/>
              <a:t>Even more formally. The appearance </a:t>
            </a:r>
            <a:r>
              <a:rPr lang="en-US" dirty="0"/>
              <a:t>of the </a:t>
            </a:r>
            <a:r>
              <a:rPr lang="en-US" dirty="0" smtClean="0"/>
              <a:t>quark pair </a:t>
            </a:r>
            <a:r>
              <a:rPr lang="en-US" dirty="0"/>
              <a:t>is a quantum tunneling phenomenon: </a:t>
            </a:r>
            <a:r>
              <a:rPr lang="en-US" dirty="0" err="1" smtClean="0"/>
              <a:t>qq</a:t>
            </a:r>
            <a:r>
              <a:rPr lang="en-US" dirty="0" smtClean="0"/>
              <a:t> separate eating </a:t>
            </a:r>
            <a:r>
              <a:rPr lang="en-US" dirty="0"/>
              <a:t>the color </a:t>
            </a:r>
            <a:r>
              <a:rPr lang="en-US" dirty="0" smtClean="0"/>
              <a:t>field </a:t>
            </a:r>
            <a:r>
              <a:rPr lang="en-US" dirty="0"/>
              <a:t>and appear as physical particles</a:t>
            </a:r>
          </a:p>
        </p:txBody>
      </p:sp>
      <p:pic>
        <p:nvPicPr>
          <p:cNvPr id="6" name="Picture 5"/>
          <p:cNvPicPr>
            <a:picLocks noChangeAspect="1"/>
          </p:cNvPicPr>
          <p:nvPr/>
        </p:nvPicPr>
        <p:blipFill>
          <a:blip r:embed="rId2"/>
          <a:stretch>
            <a:fillRect/>
          </a:stretch>
        </p:blipFill>
        <p:spPr>
          <a:xfrm>
            <a:off x="4459218" y="1581866"/>
            <a:ext cx="4542734" cy="2790475"/>
          </a:xfrm>
          <a:prstGeom prst="rect">
            <a:avLst/>
          </a:prstGeom>
        </p:spPr>
      </p:pic>
      <p:sp>
        <p:nvSpPr>
          <p:cNvPr id="7" name="TextBox 6"/>
          <p:cNvSpPr txBox="1"/>
          <p:nvPr/>
        </p:nvSpPr>
        <p:spPr>
          <a:xfrm>
            <a:off x="4255875" y="4784793"/>
            <a:ext cx="4746078" cy="1477328"/>
          </a:xfrm>
          <a:prstGeom prst="rect">
            <a:avLst/>
          </a:prstGeom>
          <a:noFill/>
        </p:spPr>
        <p:txBody>
          <a:bodyPr wrap="square" rtlCol="0">
            <a:spAutoFit/>
          </a:bodyPr>
          <a:lstStyle/>
          <a:p>
            <a:pPr lvl="1"/>
            <a:r>
              <a:rPr lang="en-US" i="1" dirty="0"/>
              <a:t>As the distance increases and </a:t>
            </a:r>
            <a:r>
              <a:rPr lang="en-US" i="1" dirty="0" smtClean="0"/>
              <a:t>Q</a:t>
            </a:r>
            <a:r>
              <a:rPr lang="en-US" i="1" baseline="30000" dirty="0" smtClean="0"/>
              <a:t>2</a:t>
            </a:r>
            <a:r>
              <a:rPr lang="en-US" i="1" dirty="0" smtClean="0"/>
              <a:t> </a:t>
            </a:r>
            <a:r>
              <a:rPr lang="en-US" i="1" dirty="0"/>
              <a:t>decreases, quarks become confined to hadrons </a:t>
            </a:r>
            <a:endParaRPr lang="en-US" i="1" dirty="0" smtClean="0"/>
          </a:p>
          <a:p>
            <a:pPr lvl="1"/>
            <a:r>
              <a:rPr lang="en-US" i="1" dirty="0" smtClean="0"/>
              <a:t>Scale </a:t>
            </a:r>
            <a:r>
              <a:rPr lang="en-US" i="1" dirty="0"/>
              <a:t>for this confinement, </a:t>
            </a:r>
            <a:r>
              <a:rPr lang="en-US" i="1" dirty="0" err="1"/>
              <a:t>hadronic</a:t>
            </a:r>
            <a:r>
              <a:rPr lang="en-US" i="1" dirty="0"/>
              <a:t> mass scale:  </a:t>
            </a:r>
            <a:r>
              <a:rPr lang="en-US" i="1" dirty="0" smtClean="0"/>
              <a:t>~ </a:t>
            </a:r>
            <a:r>
              <a:rPr lang="en-US" i="1" dirty="0"/>
              <a:t>few 100 MeV</a:t>
            </a:r>
          </a:p>
          <a:p>
            <a:endParaRPr lang="en-US" dirty="0"/>
          </a:p>
        </p:txBody>
      </p:sp>
    </p:spTree>
    <p:extLst>
      <p:ext uri="{BB962C8B-B14F-4D97-AF65-F5344CB8AC3E}">
        <p14:creationId xmlns:p14="http://schemas.microsoft.com/office/powerpoint/2010/main" val="17002888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 (II) - hadronization</a:t>
            </a:r>
          </a:p>
        </p:txBody>
      </p:sp>
      <p:sp>
        <p:nvSpPr>
          <p:cNvPr id="3" name="Content Placeholder 2"/>
          <p:cNvSpPr>
            <a:spLocks noGrp="1"/>
          </p:cNvSpPr>
          <p:nvPr>
            <p:ph idx="1"/>
          </p:nvPr>
        </p:nvSpPr>
        <p:spPr>
          <a:xfrm>
            <a:off x="156392" y="1581866"/>
            <a:ext cx="4195955" cy="4957254"/>
          </a:xfrm>
        </p:spPr>
        <p:txBody>
          <a:bodyPr>
            <a:normAutofit fontScale="70000" lnSpcReduction="20000"/>
          </a:bodyPr>
          <a:lstStyle/>
          <a:p>
            <a:r>
              <a:rPr lang="en-US" dirty="0" smtClean="0"/>
              <a:t>Experimental confirmation (Tasso experiment – Petra, DESY) </a:t>
            </a:r>
            <a:endParaRPr lang="en-US" dirty="0"/>
          </a:p>
          <a:p>
            <a:endParaRPr lang="en-US" dirty="0" smtClean="0"/>
          </a:p>
          <a:p>
            <a:r>
              <a:rPr lang="en-US" dirty="0" smtClean="0"/>
              <a:t>The probability </a:t>
            </a:r>
            <a:r>
              <a:rPr lang="en-US" dirty="0"/>
              <a:t>for producing </a:t>
            </a:r>
            <a:r>
              <a:rPr lang="en-US" dirty="0" smtClean="0"/>
              <a:t>pair depends </a:t>
            </a:r>
            <a:r>
              <a:rPr lang="en-US" dirty="0"/>
              <a:t>quark </a:t>
            </a:r>
            <a:r>
              <a:rPr lang="en-US" dirty="0" smtClean="0"/>
              <a:t>masses</a:t>
            </a:r>
          </a:p>
          <a:p>
            <a:pPr marL="457200" lvl="1" indent="0">
              <a:buNone/>
            </a:pPr>
            <a:r>
              <a:rPr lang="en-US" dirty="0" smtClean="0"/>
              <a:t>	         </a:t>
            </a:r>
            <a:r>
              <a:rPr lang="en-US" dirty="0" err="1" smtClean="0"/>
              <a:t>Prob</a:t>
            </a:r>
            <a:r>
              <a:rPr lang="en-US" dirty="0" smtClean="0"/>
              <a:t> α e</a:t>
            </a:r>
            <a:r>
              <a:rPr lang="en-US" baseline="30000" dirty="0" smtClean="0"/>
              <a:t>-m2/k</a:t>
            </a:r>
          </a:p>
          <a:p>
            <a:pPr marL="457200" lvl="1" indent="0">
              <a:buNone/>
            </a:pPr>
            <a:r>
              <a:rPr lang="en-US" dirty="0" smtClean="0"/>
              <a:t>relative </a:t>
            </a:r>
            <a:r>
              <a:rPr lang="en-US" dirty="0"/>
              <a:t>rates of </a:t>
            </a:r>
            <a:r>
              <a:rPr lang="en-US" dirty="0" smtClean="0"/>
              <a:t>producing different</a:t>
            </a:r>
            <a:r>
              <a:rPr lang="en-US" dirty="0"/>
              <a:t> </a:t>
            </a:r>
            <a:r>
              <a:rPr lang="en-US" dirty="0" smtClean="0"/>
              <a:t>flavors of quarks from </a:t>
            </a:r>
            <a:r>
              <a:rPr lang="en-US" dirty="0"/>
              <a:t>the </a:t>
            </a:r>
            <a:r>
              <a:rPr lang="en-US" dirty="0" smtClean="0"/>
              <a:t>field </a:t>
            </a:r>
            <a:r>
              <a:rPr lang="en-US" dirty="0"/>
              <a:t>are</a:t>
            </a:r>
          </a:p>
          <a:p>
            <a:pPr marL="118872" indent="0">
              <a:buNone/>
            </a:pPr>
            <a:r>
              <a:rPr lang="en-US" dirty="0" smtClean="0"/>
              <a:t>	u </a:t>
            </a:r>
            <a:r>
              <a:rPr lang="en-US" dirty="0"/>
              <a:t>: d : s : c = 1 : 1 : 0:37 : </a:t>
            </a:r>
            <a:r>
              <a:rPr lang="en-US" dirty="0" smtClean="0"/>
              <a:t>10</a:t>
            </a:r>
            <a:r>
              <a:rPr lang="en-US" baseline="30000" dirty="0" smtClean="0"/>
              <a:t>-10</a:t>
            </a:r>
            <a:endParaRPr lang="en-US" baseline="30000" dirty="0"/>
          </a:p>
          <a:p>
            <a:endParaRPr lang="en-US" dirty="0" smtClean="0"/>
          </a:p>
          <a:p>
            <a:r>
              <a:rPr lang="en-US" dirty="0" smtClean="0"/>
              <a:t>Limited </a:t>
            </a:r>
            <a:r>
              <a:rPr lang="en-US" dirty="0"/>
              <a:t>momentum </a:t>
            </a:r>
            <a:r>
              <a:rPr lang="en-US" dirty="0" smtClean="0"/>
              <a:t>transverse </a:t>
            </a:r>
            <a:r>
              <a:rPr lang="en-US" dirty="0"/>
              <a:t>to </a:t>
            </a:r>
            <a:r>
              <a:rPr lang="en-US" dirty="0" err="1" smtClean="0"/>
              <a:t>qq</a:t>
            </a:r>
            <a:r>
              <a:rPr lang="en-US" dirty="0"/>
              <a:t> </a:t>
            </a:r>
            <a:r>
              <a:rPr lang="en-US" dirty="0" smtClean="0"/>
              <a:t>axis</a:t>
            </a:r>
            <a:endParaRPr lang="en-US" dirty="0"/>
          </a:p>
          <a:p>
            <a:pPr lvl="1"/>
            <a:r>
              <a:rPr lang="en-US" dirty="0" smtClean="0"/>
              <a:t>As </a:t>
            </a:r>
            <a:r>
              <a:rPr lang="en-US" dirty="0" err="1"/>
              <a:t>E</a:t>
            </a:r>
            <a:r>
              <a:rPr lang="en-US" baseline="-25000" dirty="0" err="1"/>
              <a:t>cm</a:t>
            </a:r>
            <a:r>
              <a:rPr lang="en-US" dirty="0"/>
              <a:t> increases, the </a:t>
            </a:r>
            <a:r>
              <a:rPr lang="en-US" dirty="0" smtClean="0"/>
              <a:t>hadrons are more collimated: “jets</a:t>
            </a:r>
            <a:r>
              <a:rPr lang="en-US" dirty="0"/>
              <a:t>"</a:t>
            </a:r>
          </a:p>
        </p:txBody>
      </p:sp>
      <p:pic>
        <p:nvPicPr>
          <p:cNvPr id="6" name="Picture 5"/>
          <p:cNvPicPr>
            <a:picLocks noChangeAspect="1"/>
          </p:cNvPicPr>
          <p:nvPr/>
        </p:nvPicPr>
        <p:blipFill>
          <a:blip r:embed="rId2"/>
          <a:stretch>
            <a:fillRect/>
          </a:stretch>
        </p:blipFill>
        <p:spPr>
          <a:xfrm>
            <a:off x="4352347" y="1581866"/>
            <a:ext cx="4791653" cy="4819192"/>
          </a:xfrm>
          <a:prstGeom prst="rect">
            <a:avLst/>
          </a:prstGeom>
        </p:spPr>
      </p:pic>
    </p:spTree>
    <p:extLst>
      <p:ext uri="{BB962C8B-B14F-4D97-AF65-F5344CB8AC3E}">
        <p14:creationId xmlns:p14="http://schemas.microsoft.com/office/powerpoint/2010/main" val="6932765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t>
            </a:r>
            <a:r>
              <a:rPr lang="en-US" baseline="30000" dirty="0" err="1"/>
              <a:t>+</a:t>
            </a:r>
            <a:r>
              <a:rPr lang="en-US" dirty="0" err="1"/>
              <a:t>e</a:t>
            </a:r>
            <a:r>
              <a:rPr lang="en-US" baseline="30000" dirty="0"/>
              <a:t>-</a:t>
            </a:r>
            <a:r>
              <a:rPr lang="en-US" dirty="0"/>
              <a:t> </a:t>
            </a:r>
            <a:r>
              <a:rPr lang="en-US" dirty="0" smtClean="0"/>
              <a:t>to hadrons</a:t>
            </a:r>
            <a:endParaRPr lang="en-US" dirty="0"/>
          </a:p>
        </p:txBody>
      </p:sp>
      <p:pic>
        <p:nvPicPr>
          <p:cNvPr id="6" name="Picture 5"/>
          <p:cNvPicPr>
            <a:picLocks noChangeAspect="1"/>
          </p:cNvPicPr>
          <p:nvPr/>
        </p:nvPicPr>
        <p:blipFill>
          <a:blip r:embed="rId2"/>
          <a:stretch>
            <a:fillRect/>
          </a:stretch>
        </p:blipFill>
        <p:spPr>
          <a:xfrm>
            <a:off x="529123" y="1659484"/>
            <a:ext cx="8070248" cy="3679307"/>
          </a:xfrm>
          <a:prstGeom prst="rect">
            <a:avLst/>
          </a:prstGeom>
        </p:spPr>
      </p:pic>
      <p:sp>
        <p:nvSpPr>
          <p:cNvPr id="7" name="TextBox 6"/>
          <p:cNvSpPr txBox="1"/>
          <p:nvPr/>
        </p:nvSpPr>
        <p:spPr>
          <a:xfrm>
            <a:off x="529123" y="5338791"/>
            <a:ext cx="3368842" cy="1200329"/>
          </a:xfrm>
          <a:prstGeom prst="rect">
            <a:avLst/>
          </a:prstGeom>
          <a:noFill/>
        </p:spPr>
        <p:txBody>
          <a:bodyPr wrap="square" rtlCol="0">
            <a:spAutoFit/>
          </a:bodyPr>
          <a:lstStyle/>
          <a:p>
            <a:r>
              <a:rPr lang="en-US" dirty="0"/>
              <a:t>Lowest order hard scattering process is </a:t>
            </a:r>
            <a:r>
              <a:rPr lang="en-US" dirty="0" smtClean="0"/>
              <a:t>electroweak</a:t>
            </a:r>
          </a:p>
          <a:p>
            <a:r>
              <a:rPr lang="en-US" dirty="0" smtClean="0"/>
              <a:t>Higher </a:t>
            </a:r>
            <a:r>
              <a:rPr lang="en-US" dirty="0"/>
              <a:t>order </a:t>
            </a:r>
            <a:r>
              <a:rPr lang="en-US" dirty="0" smtClean="0"/>
              <a:t>needs QCD corrections</a:t>
            </a:r>
            <a:endParaRPr lang="en-US" dirty="0"/>
          </a:p>
        </p:txBody>
      </p:sp>
      <p:sp>
        <p:nvSpPr>
          <p:cNvPr id="8" name="TextBox 7"/>
          <p:cNvSpPr txBox="1"/>
          <p:nvPr/>
        </p:nvSpPr>
        <p:spPr>
          <a:xfrm>
            <a:off x="3689899" y="5112101"/>
            <a:ext cx="5454101" cy="1477328"/>
          </a:xfrm>
          <a:prstGeom prst="rect">
            <a:avLst/>
          </a:prstGeom>
          <a:noFill/>
        </p:spPr>
        <p:txBody>
          <a:bodyPr wrap="square" rtlCol="0">
            <a:spAutoFit/>
          </a:bodyPr>
          <a:lstStyle/>
          <a:p>
            <a:endParaRPr lang="en-US" dirty="0"/>
          </a:p>
          <a:p>
            <a:r>
              <a:rPr lang="en-US" dirty="0"/>
              <a:t>Running of α</a:t>
            </a:r>
            <a:r>
              <a:rPr lang="en-US" baseline="-25000" dirty="0"/>
              <a:t>s</a:t>
            </a:r>
            <a:r>
              <a:rPr lang="en-US" dirty="0"/>
              <a:t> means QCD description itself factorized</a:t>
            </a:r>
          </a:p>
          <a:p>
            <a:pPr lvl="1"/>
            <a:r>
              <a:rPr lang="en-US" dirty="0"/>
              <a:t>High Q</a:t>
            </a:r>
            <a:r>
              <a:rPr lang="en-US" baseline="30000" dirty="0"/>
              <a:t>2</a:t>
            </a:r>
            <a:r>
              <a:rPr lang="en-US" dirty="0"/>
              <a:t> </a:t>
            </a:r>
            <a:r>
              <a:rPr lang="en-US" dirty="0" err="1"/>
              <a:t>perturbative</a:t>
            </a:r>
            <a:r>
              <a:rPr lang="en-US" dirty="0"/>
              <a:t> (calculable)</a:t>
            </a:r>
          </a:p>
          <a:p>
            <a:pPr lvl="1"/>
            <a:r>
              <a:rPr lang="en-US" dirty="0"/>
              <a:t>Low Q</a:t>
            </a:r>
            <a:r>
              <a:rPr lang="en-US" baseline="30000" dirty="0"/>
              <a:t>2</a:t>
            </a:r>
            <a:r>
              <a:rPr lang="en-US" dirty="0"/>
              <a:t> hadronization (</a:t>
            </a:r>
            <a:r>
              <a:rPr lang="en-US" dirty="0" smtClean="0"/>
              <a:t>phenomenological </a:t>
            </a:r>
            <a:r>
              <a:rPr lang="en-US" dirty="0"/>
              <a:t>model)</a:t>
            </a:r>
          </a:p>
          <a:p>
            <a:endParaRPr lang="en-US" dirty="0"/>
          </a:p>
        </p:txBody>
      </p:sp>
    </p:spTree>
    <p:extLst>
      <p:ext uri="{BB962C8B-B14F-4D97-AF65-F5344CB8AC3E}">
        <p14:creationId xmlns:p14="http://schemas.microsoft.com/office/powerpoint/2010/main" val="44109412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18905</TotalTime>
  <Words>2670</Words>
  <Application>Microsoft Macintosh PowerPoint</Application>
  <PresentationFormat>On-screen Show (4:3)</PresentationFormat>
  <Paragraphs>505</Paragraphs>
  <Slides>54</Slides>
  <Notes>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Module</vt:lpstr>
      <vt:lpstr>Equation</vt:lpstr>
      <vt:lpstr> Lecture #9</vt:lpstr>
      <vt:lpstr>Implications (I) - running αs</vt:lpstr>
      <vt:lpstr>Implications (I’) – perturbation  </vt:lpstr>
      <vt:lpstr>Implications (II) - hadronization</vt:lpstr>
      <vt:lpstr>Implications (II) - hadronization</vt:lpstr>
      <vt:lpstr>Implications (II) - hadronization</vt:lpstr>
      <vt:lpstr>Implications (II) - hadronization</vt:lpstr>
      <vt:lpstr>Implications (II) - hadronization</vt:lpstr>
      <vt:lpstr>e+e- to hadrons</vt:lpstr>
      <vt:lpstr> e+e- colliders </vt:lpstr>
      <vt:lpstr> e+e- colliders </vt:lpstr>
      <vt:lpstr> e+e- colliders  - LEP </vt:lpstr>
      <vt:lpstr>e+e- to hadrons</vt:lpstr>
      <vt:lpstr>From event variables to jets</vt:lpstr>
      <vt:lpstr>Event variable - Sphericity</vt:lpstr>
      <vt:lpstr>Jet structure - Sphericity</vt:lpstr>
      <vt:lpstr>Event variable - Thrust</vt:lpstr>
      <vt:lpstr>Quark spin - Thrust</vt:lpstr>
      <vt:lpstr>Quark spin - Thrust</vt:lpstr>
      <vt:lpstr>QCD corrections to e+e- to hadrons </vt:lpstr>
      <vt:lpstr>e+e- to hadrons at tree level</vt:lpstr>
      <vt:lpstr>QCD corrections to e+e- to hadrons </vt:lpstr>
      <vt:lpstr>Singularity Structure: “Dalitz Plot”</vt:lpstr>
      <vt:lpstr>QCD corrections to e+e- to hadrons </vt:lpstr>
      <vt:lpstr>Discovery of gluon jets</vt:lpstr>
      <vt:lpstr>Thrust major and minor, Oblateness</vt:lpstr>
      <vt:lpstr>Event variable - Oblateness</vt:lpstr>
      <vt:lpstr>Back to gluon discovery</vt:lpstr>
      <vt:lpstr>e+e- annihilation to hadrons</vt:lpstr>
      <vt:lpstr>e+e- annihilation to hadrons</vt:lpstr>
      <vt:lpstr>e+e- annihilation to hadrons</vt:lpstr>
      <vt:lpstr>e+e- annihilation to hadrons</vt:lpstr>
      <vt:lpstr>Quarks turn into hadrons</vt:lpstr>
      <vt:lpstr>Describing hadronization</vt:lpstr>
      <vt:lpstr>From events to a physics result</vt:lpstr>
      <vt:lpstr>Measuring jets</vt:lpstr>
      <vt:lpstr>Jets in data </vt:lpstr>
      <vt:lpstr>Measuring jets</vt:lpstr>
      <vt:lpstr>Jet algorithm</vt:lpstr>
      <vt:lpstr>Jet algorithm requirements</vt:lpstr>
      <vt:lpstr>Examples of jet algorithms</vt:lpstr>
      <vt:lpstr>JADE algorithms</vt:lpstr>
      <vt:lpstr>JADE algorithms</vt:lpstr>
      <vt:lpstr>JADE algorithms</vt:lpstr>
      <vt:lpstr>Durham algorithm</vt:lpstr>
      <vt:lpstr>Comparison of jet algorithms </vt:lpstr>
      <vt:lpstr>Gluon spin</vt:lpstr>
      <vt:lpstr>Gluon spin</vt:lpstr>
      <vt:lpstr>Differential 2-jet rate</vt:lpstr>
      <vt:lpstr>Differential 2-jet rate</vt:lpstr>
      <vt:lpstr>Thrust in Z decay events</vt:lpstr>
      <vt:lpstr>Thrust in differential 2-jet cross section</vt:lpstr>
      <vt:lpstr>Perturbative calculations</vt:lpstr>
      <vt:lpstr>Tuesday lectures</vt:lpstr>
    </vt:vector>
  </TitlesOfParts>
  <Company>Physik-Institut, University of Zurich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Lecture #1</dc:title>
  <dc:creator>Florencia Canelli</dc:creator>
  <cp:lastModifiedBy>Florencia Canelli</cp:lastModifiedBy>
  <cp:revision>602</cp:revision>
  <dcterms:created xsi:type="dcterms:W3CDTF">2016-09-17T12:23:00Z</dcterms:created>
  <dcterms:modified xsi:type="dcterms:W3CDTF">2016-11-24T10:17:01Z</dcterms:modified>
</cp:coreProperties>
</file>